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73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31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90"/>
  </p:normalViewPr>
  <p:slideViewPr>
    <p:cSldViewPr snapToGrid="0" snapToObjects="1">
      <p:cViewPr varScale="1">
        <p:scale>
          <a:sx n="91" d="100"/>
          <a:sy n="91" d="100"/>
        </p:scale>
        <p:origin x="208" y="8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1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269E1-1461-4A48-9524-26090E83B868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7A194-C8A7-2A43-ACBF-E728641F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50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065C2-28A3-B24D-8EE9-03C602101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6F315C-F2E5-7240-B784-4A2416F1A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DE484-D2E3-3F46-9E14-F66F4D8FB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1ED6D-F11B-5340-BC83-386536EEF702}" type="datetime1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DF119-FAFA-E242-8685-A9AF47FD3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A791D-0223-824F-A582-EF1C4CEE7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E87-669C-E94D-BCAF-FE7F7B75A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3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B234B-B4AB-3F48-803D-B2FBBC8C9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2C335B-6E61-A049-857B-775D15580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F7F55-A8E8-A641-B49E-E9C484E2D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7237-AD42-7D40-9D94-42B6635B8D91}" type="datetime1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4F93A-2472-C44A-B597-9D3B47703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6D344-A082-1544-9284-6C5D27D92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E87-669C-E94D-BCAF-FE7F7B75A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8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E6A19E-1106-F344-BD99-2EC1B11930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0CECA2-76A9-944B-80D3-0C7094917F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01574-4EBF-AD43-9784-1D73B09E4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2ADD0-9864-DF45-A467-91C1908576F3}" type="datetime1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E8334-A2F1-E24E-9AD3-094C1A1CD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4A544-4E90-7F4F-944F-F5486C2D1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E87-669C-E94D-BCAF-FE7F7B75A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5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CEE18-9214-B842-B382-F5E7FC7CA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E5ED2-4FEE-1144-B408-858CCF510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FF6BD-A52A-034E-A055-D5AB43149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6838-C6D7-D94F-93B3-741A2B8C393B}" type="datetime1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0004C-C2A5-F243-8D33-4954ACDA0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E2A91-7ECD-A249-AB9B-8145BE541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E87-669C-E94D-BCAF-FE7F7B75A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47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25540-E06D-EB41-B7D0-2293CE174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583C2-629F-EE41-B3D4-531EF0B9C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53D7A-0AB6-3444-8D84-CAC94D5C3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7F8A8-892F-354D-916E-E0648A7C602E}" type="datetime1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1883A-036C-8645-9988-128C94B57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AC961-6581-4842-9887-45A70E6A9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E87-669C-E94D-BCAF-FE7F7B75A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70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82596-CD10-ED4A-8FB5-8F1F5FD3D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64E41-16AF-0740-95A4-8837153468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263A05-658C-384A-A674-2943C3129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B2CA1-5738-BE4D-961D-7B64DE8CE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69EA-3765-9F40-89D2-13B8EC50AC43}" type="datetime1">
              <a:rPr lang="en-US" smtClean="0"/>
              <a:t>10/23/20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D7243-DB44-F34F-B3BE-0DC1EF87B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B9C92-DBE7-7540-8D84-C19B7479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E87-669C-E94D-BCAF-FE7F7B75A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22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CAE2D-9263-DF4B-AE8E-8669213E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8868A-4F68-7541-8FA9-A680AF39B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F83DB-61B4-FA4D-92C1-996B72E65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278490-CECB-3940-ACAE-C444863E3E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2FDF2-2F15-6046-AF19-C739499345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CFD6A2-B131-E54E-A3E2-E895DD83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CA8A-A5A6-9545-BCEB-F95B9420981A}" type="datetime1">
              <a:rPr lang="en-US" smtClean="0"/>
              <a:t>10/23/20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73AB4E-3CA6-314A-9ED7-4B78734B3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0A3759-016E-EB41-A6AF-9A57775B0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E87-669C-E94D-BCAF-FE7F7B75A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2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D49E9-9267-8641-A9CD-BC44972BD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AEA05E-2D71-134F-9322-FDB22BF6A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F27-8899-4743-972B-3519B893A58A}" type="datetime1">
              <a:rPr lang="en-US" smtClean="0"/>
              <a:t>10/23/20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334374-277E-F44B-9024-299D1511D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02F240-2757-5E4E-B457-8ED15D30B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E87-669C-E94D-BCAF-FE7F7B75A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FBA422-EF90-1643-9E72-778ECEA8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3D39-434D-4E43-87FD-9D2722DF0220}" type="datetime1">
              <a:rPr lang="en-US" smtClean="0"/>
              <a:t>10/23/20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128D74-1BA4-3A4A-8C96-9C393BE8E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44F996-C5F8-574E-B107-1D58D8F6C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E87-669C-E94D-BCAF-FE7F7B75A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3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F201B-40CA-5849-AD12-EBE1DED86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CA15C-7C21-C448-93C9-B415C44F9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89BBF-B4AF-234C-8200-4A244DFB78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D756ED-341E-614F-ADD1-1ED34A2BF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9096-2CDE-9445-9955-415140B50FE0}" type="datetime1">
              <a:rPr lang="en-US" smtClean="0"/>
              <a:t>10/23/20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43DE6-C17D-FB4F-B885-84D8AF847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C5353-2DAF-8F46-B557-E497137A6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E87-669C-E94D-BCAF-FE7F7B75A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6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468A5-A08A-9049-B1F6-4390C2FB5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FF724A-8E45-9C42-86AD-9E2DA72BEA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B92F1-9455-6F45-9887-15C6266DE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26F343-B7E0-784E-AF20-2DAA47BC6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9BB7-6DF4-1B44-88D0-1A3CD5219865}" type="datetime1">
              <a:rPr lang="en-US" smtClean="0"/>
              <a:t>10/23/20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3AEFA-CA05-2E44-8C20-DF78723F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3DD7F8-B4D8-9C45-863C-9CAEA6659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E87-669C-E94D-BCAF-FE7F7B75A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32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7FC2A8-59C6-8E47-A380-DD842C79D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A06FA8-8EC0-ED4A-AA46-544BC52D0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3AE1-66A2-3842-A83A-AA68F5C7A0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A8679-2B15-BB42-90BC-BCACC93AF11B}" type="datetime1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55923-95A9-4244-8940-1F679E1D6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6CA89-F408-1C47-9607-34061457D3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0BE87-669C-E94D-BCAF-FE7F7B75A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Elan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ABF56-0D6D-B145-A0CD-A3339548C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9226"/>
            <a:ext cx="9144000" cy="2387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54318A"/>
                </a:solidFill>
              </a:rPr>
              <a:t>The Impact of Women Entrepreneurs on the San Antonio Economy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CCC82F-24AD-0948-949F-D18CF9C9A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93320"/>
            <a:ext cx="9144000" cy="2387599"/>
          </a:xfrm>
        </p:spPr>
        <p:txBody>
          <a:bodyPr>
            <a:noAutofit/>
          </a:bodyPr>
          <a:lstStyle/>
          <a:p>
            <a:r>
              <a:rPr lang="en-US" sz="2000" dirty="0">
                <a:latin typeface="High Tower Text" panose="02040502050506030303" pitchFamily="18" charset="0"/>
              </a:rPr>
              <a:t>Study Conducted by:</a:t>
            </a:r>
          </a:p>
          <a:p>
            <a:r>
              <a:rPr lang="en-US" sz="2000" dirty="0">
                <a:latin typeface="High Tower Text" panose="02040502050506030303" pitchFamily="18" charset="0"/>
              </a:rPr>
              <a:t>Belinda Román, Ph.D. and Steve Nivin, Ph.D.</a:t>
            </a:r>
            <a:br>
              <a:rPr lang="en-US" sz="2000" dirty="0">
                <a:latin typeface="High Tower Text" panose="02040502050506030303" pitchFamily="18" charset="0"/>
              </a:rPr>
            </a:br>
            <a:endParaRPr lang="en-US" sz="2000" dirty="0">
              <a:latin typeface="High Tower Text" panose="02040502050506030303" pitchFamily="18" charset="0"/>
            </a:endParaRPr>
          </a:p>
          <a:p>
            <a:r>
              <a:rPr lang="en-US" sz="1600" dirty="0">
                <a:latin typeface="High Tower Text" panose="02040502050506030303" pitchFamily="18" charset="0"/>
              </a:rPr>
              <a:t>Presented to Legislative Luncheon at the Westin Riverwalk</a:t>
            </a:r>
          </a:p>
          <a:p>
            <a:r>
              <a:rPr lang="en-US" sz="1600" dirty="0">
                <a:latin typeface="High Tower Text" panose="02040502050506030303" pitchFamily="18" charset="0"/>
              </a:rPr>
              <a:t>San Antonio Hispanic Chamber of Commerce</a:t>
            </a:r>
          </a:p>
          <a:p>
            <a:r>
              <a:rPr lang="en-US" sz="1600" dirty="0">
                <a:latin typeface="High Tower Text" panose="02040502050506030303" pitchFamily="18" charset="0"/>
              </a:rPr>
              <a:t>December 4, 2018</a:t>
            </a:r>
          </a:p>
          <a:p>
            <a:r>
              <a:rPr lang="en-US" sz="1600" dirty="0">
                <a:latin typeface="High Tower Text" panose="02040502050506030303" pitchFamily="18" charset="0"/>
              </a:rPr>
              <a:t>San Antonio, Texas</a:t>
            </a:r>
          </a:p>
          <a:p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E31E38-A6AF-F24A-97CF-63DAD99E08C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2915" y="19936"/>
            <a:ext cx="2839085" cy="133858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D13380-5584-3348-81A2-3AD871DF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E87-669C-E94D-BCAF-FE7F7B75AA41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FD3DF205-BCF2-9144-BB0C-D5DA12E56E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356" y="5697414"/>
            <a:ext cx="5740643" cy="114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76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20AFE-8B34-9D4C-A1C8-91B4DA706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318A"/>
                </a:solidFill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758F2-D41A-D548-B5AE-E498442DA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High Tower Text" panose="02040502050506030303" pitchFamily="18" charset="0"/>
              </a:rPr>
              <a:t>Second in what we hope is an ongoing series of research papers on the role of women in the local economy.</a:t>
            </a:r>
          </a:p>
          <a:p>
            <a:r>
              <a:rPr lang="en-US" dirty="0">
                <a:latin typeface="High Tower Text" panose="02040502050506030303" pitchFamily="18" charset="0"/>
              </a:rPr>
              <a:t>Purpose of the present study was to analyze the impact of women-owned businesses in Bexar County. </a:t>
            </a:r>
          </a:p>
          <a:p>
            <a:r>
              <a:rPr lang="en-US" dirty="0">
                <a:latin typeface="High Tower Text" panose="02040502050506030303" pitchFamily="18" charset="0"/>
              </a:rPr>
              <a:t>The analysis focuses on the impacts on the number of firms, employment, and payroll across different industries as defined by the NAICS codes. </a:t>
            </a:r>
          </a:p>
          <a:p>
            <a:r>
              <a:rPr lang="en-US" dirty="0">
                <a:latin typeface="High Tower Text" panose="02040502050506030303" pitchFamily="18" charset="0"/>
              </a:rPr>
              <a:t>While the focus of the analysis is on women-owned businesses, comparisons are also provided to male-owned, equally female/male-owned, and publicly-owned businesses.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B401D2-DC85-E847-97EA-F1B07500CEB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2915" y="19936"/>
            <a:ext cx="2839085" cy="133858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BC361E-E731-9845-AE09-FA1D8BC7E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E87-669C-E94D-BCAF-FE7F7B75AA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568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20AFE-8B34-9D4C-A1C8-91B4DA706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318A"/>
                </a:solidFill>
              </a:rPr>
              <a:t>Main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758F2-D41A-D548-B5AE-E498442DA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>
                <a:latin typeface="High Tower Text" panose="02040502050506030303" pitchFamily="18" charset="0"/>
              </a:rPr>
              <a:t>From 2007 to 2012, the proportion of all businesses that were female-owned grew from 28.3% to 37.5% </a:t>
            </a:r>
          </a:p>
          <a:p>
            <a:pPr lvl="2"/>
            <a:r>
              <a:rPr lang="en-US" dirty="0">
                <a:latin typeface="High Tower Text" panose="02040502050506030303" pitchFamily="18" charset="0"/>
              </a:rPr>
              <a:t>While the proportion of male-owned businesses declined slightly</a:t>
            </a:r>
          </a:p>
          <a:p>
            <a:pPr lvl="2"/>
            <a:r>
              <a:rPr lang="en-US" dirty="0">
                <a:latin typeface="High Tower Text" panose="02040502050506030303" pitchFamily="18" charset="0"/>
              </a:rPr>
              <a:t>The proportion of businesses that were equally female/male-owned or publicly-owned showed declined.</a:t>
            </a:r>
          </a:p>
          <a:p>
            <a:pPr lvl="1"/>
            <a:r>
              <a:rPr lang="en-US" dirty="0">
                <a:latin typeface="High Tower Text" panose="02040502050506030303" pitchFamily="18" charset="0"/>
              </a:rPr>
              <a:t>Women-owned businesses are found across industries:</a:t>
            </a:r>
          </a:p>
          <a:p>
            <a:pPr lvl="2"/>
            <a:r>
              <a:rPr lang="en-US" dirty="0">
                <a:latin typeface="High Tower Text" panose="02040502050506030303" pitchFamily="18" charset="0"/>
              </a:rPr>
              <a:t>health care and social assistance</a:t>
            </a:r>
          </a:p>
          <a:p>
            <a:pPr lvl="2"/>
            <a:r>
              <a:rPr lang="en-US" dirty="0">
                <a:latin typeface="High Tower Text" panose="02040502050506030303" pitchFamily="18" charset="0"/>
              </a:rPr>
              <a:t>administrative and support </a:t>
            </a:r>
          </a:p>
          <a:p>
            <a:pPr lvl="2"/>
            <a:r>
              <a:rPr lang="en-US" dirty="0">
                <a:latin typeface="High Tower Text" panose="02040502050506030303" pitchFamily="18" charset="0"/>
              </a:rPr>
              <a:t>waste management and remediation services</a:t>
            </a:r>
          </a:p>
          <a:p>
            <a:pPr lvl="2"/>
            <a:r>
              <a:rPr lang="en-US" dirty="0">
                <a:latin typeface="High Tower Text" panose="02040502050506030303" pitchFamily="18" charset="0"/>
              </a:rPr>
              <a:t>educational services industries.</a:t>
            </a:r>
          </a:p>
          <a:p>
            <a:pPr lvl="1"/>
            <a:r>
              <a:rPr lang="en-US" dirty="0">
                <a:latin typeface="High Tower Text" panose="02040502050506030303" pitchFamily="18" charset="0"/>
              </a:rPr>
              <a:t>As of 2017, there were 50,164 female-owned firms in Bexar County.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B401D2-DC85-E847-97EA-F1B07500CEB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2915" y="19936"/>
            <a:ext cx="2839085" cy="133858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BC361E-E731-9845-AE09-FA1D8BC7E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E87-669C-E94D-BCAF-FE7F7B75AA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24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20AFE-8B34-9D4C-A1C8-91B4DA706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318A"/>
                </a:solidFill>
              </a:rPr>
              <a:t>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758F2-D41A-D548-B5AE-E498442DA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>
                <a:latin typeface="High Tower Text" panose="02040502050506030303" pitchFamily="18" charset="0"/>
              </a:rPr>
              <a:t>Female-owned firms employed 82,181 people in 2017 </a:t>
            </a:r>
          </a:p>
          <a:p>
            <a:pPr lvl="2"/>
            <a:r>
              <a:rPr lang="en-US" dirty="0">
                <a:latin typeface="High Tower Text" panose="02040502050506030303" pitchFamily="18" charset="0"/>
              </a:rPr>
              <a:t>The largest level of employment in the health care and social assistance industry. </a:t>
            </a:r>
          </a:p>
          <a:p>
            <a:pPr lvl="2"/>
            <a:r>
              <a:rPr lang="en-US" dirty="0">
                <a:latin typeface="High Tower Text" panose="02040502050506030303" pitchFamily="18" charset="0"/>
              </a:rPr>
              <a:t>The largest number of women-owned firms was in the health care and social assistance industry.</a:t>
            </a:r>
          </a:p>
          <a:p>
            <a:pPr lvl="1"/>
            <a:r>
              <a:rPr lang="en-US" dirty="0">
                <a:latin typeface="High Tower Text" panose="02040502050506030303" pitchFamily="18" charset="0"/>
              </a:rPr>
              <a:t>Women-owned firms paid wages of almost $3 billion to their workers in 2017. </a:t>
            </a:r>
          </a:p>
          <a:p>
            <a:pPr lvl="2"/>
            <a:r>
              <a:rPr lang="en-US" dirty="0">
                <a:latin typeface="High Tower Text" panose="02040502050506030303" pitchFamily="18" charset="0"/>
              </a:rPr>
              <a:t>The largest payroll for women-owned firms was in the health care and social assistance industry where the firms paid over $673 million in wages. </a:t>
            </a:r>
          </a:p>
          <a:p>
            <a:pPr lvl="2"/>
            <a:r>
              <a:rPr lang="en-US" dirty="0">
                <a:latin typeface="High Tower Text" panose="02040502050506030303" pitchFamily="18" charset="0"/>
              </a:rPr>
              <a:t>The second-highest level of payroll in women-owned firms was in the professional, scientific, and technical services industry followed by accommodation and food services at about $318 million.</a:t>
            </a:r>
            <a:endParaRPr lang="en-US" sz="2400" dirty="0">
              <a:latin typeface="High Tower Text" panose="02040502050506030303" pitchFamily="18" charset="0"/>
            </a:endParaRPr>
          </a:p>
          <a:p>
            <a:pPr marL="461963" lvl="2" indent="222250"/>
            <a:r>
              <a:rPr lang="en-US" sz="2400" dirty="0">
                <a:latin typeface="High Tower Text" panose="02040502050506030303" pitchFamily="18" charset="0"/>
              </a:rPr>
              <a:t>These firms generate total revenues or sales of $9.6 billion. </a:t>
            </a:r>
          </a:p>
          <a:p>
            <a:pPr marL="919163" lvl="3" indent="222250"/>
            <a:r>
              <a:rPr lang="en-US" dirty="0">
                <a:latin typeface="High Tower Text" panose="02040502050506030303" pitchFamily="18" charset="0"/>
              </a:rPr>
              <a:t>However, sales by women-owned firms lagged behind firms with the largest total sales volume in wholesale trade industry.</a:t>
            </a:r>
          </a:p>
          <a:p>
            <a:pPr lvl="2"/>
            <a:endParaRPr lang="en-US" dirty="0">
              <a:latin typeface="High Tower Text" panose="020405020505060303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B401D2-DC85-E847-97EA-F1B07500CEB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2915" y="19936"/>
            <a:ext cx="2839085" cy="133858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BC361E-E731-9845-AE09-FA1D8BC7E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E87-669C-E94D-BCAF-FE7F7B75AA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26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20AFE-8B34-9D4C-A1C8-91B4DA706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54318A"/>
                </a:solidFill>
              </a:rPr>
              <a:t>Why do women become entrepreneurs?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758F2-D41A-D548-B5AE-E498442DA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3200" dirty="0">
                <a:latin typeface="High Tower Text" panose="02040502050506030303" pitchFamily="18" charset="0"/>
              </a:rPr>
              <a:t>Three very general reasons:</a:t>
            </a:r>
          </a:p>
          <a:p>
            <a:pPr lvl="1"/>
            <a:r>
              <a:rPr lang="en-US" dirty="0">
                <a:latin typeface="High Tower Text" panose="02040502050506030303" pitchFamily="18" charset="0"/>
              </a:rPr>
              <a:t>Truly innovative and have ideas they wish to pursue</a:t>
            </a:r>
          </a:p>
          <a:p>
            <a:pPr lvl="1"/>
            <a:r>
              <a:rPr lang="en-US" dirty="0">
                <a:latin typeface="High Tower Text" panose="02040502050506030303" pitchFamily="18" charset="0"/>
              </a:rPr>
              <a:t>Necessity compels – divorce, family loss and needs</a:t>
            </a:r>
          </a:p>
          <a:p>
            <a:pPr lvl="1"/>
            <a:r>
              <a:rPr lang="en-US" dirty="0">
                <a:latin typeface="High Tower Text" panose="02040502050506030303" pitchFamily="18" charset="0"/>
              </a:rPr>
              <a:t>Inequalities in the workplace drive women to create their own opportunities</a:t>
            </a:r>
          </a:p>
          <a:p>
            <a:r>
              <a:rPr lang="en-US" sz="3200" dirty="0">
                <a:latin typeface="High Tower Text" panose="02040502050506030303" pitchFamily="18" charset="0"/>
              </a:rPr>
              <a:t>Policy points</a:t>
            </a:r>
          </a:p>
          <a:p>
            <a:pPr lvl="1"/>
            <a:r>
              <a:rPr lang="en-US" dirty="0">
                <a:latin typeface="High Tower Text" panose="02040502050506030303" pitchFamily="18" charset="0"/>
              </a:rPr>
              <a:t>Women are still a small fraction of the overall picture</a:t>
            </a:r>
          </a:p>
          <a:p>
            <a:pPr lvl="1"/>
            <a:r>
              <a:rPr lang="en-US" dirty="0">
                <a:latin typeface="High Tower Text" panose="02040502050506030303" pitchFamily="18" charset="0"/>
              </a:rPr>
              <a:t>Women-owned business are small (3/4 employees)</a:t>
            </a:r>
          </a:p>
          <a:p>
            <a:pPr lvl="1"/>
            <a:r>
              <a:rPr lang="en-US" dirty="0">
                <a:latin typeface="High Tower Text" panose="02040502050506030303" pitchFamily="18" charset="0"/>
              </a:rPr>
              <a:t>Women have less capital to open new or expand businesses</a:t>
            </a:r>
          </a:p>
          <a:p>
            <a:pPr lvl="1"/>
            <a:r>
              <a:rPr lang="en-US" dirty="0">
                <a:latin typeface="High Tower Text" panose="02040502050506030303" pitchFamily="18" charset="0"/>
              </a:rPr>
              <a:t>Opportunities for government contracts are still limited</a:t>
            </a:r>
          </a:p>
          <a:p>
            <a:pPr lvl="1"/>
            <a:r>
              <a:rPr lang="en-US" dirty="0">
                <a:latin typeface="High Tower Text" panose="02040502050506030303" pitchFamily="18" charset="0"/>
              </a:rPr>
              <a:t>Child care and learning are key motivators</a:t>
            </a:r>
          </a:p>
          <a:p>
            <a:pPr lvl="1"/>
            <a:endParaRPr lang="en-US" sz="1400" dirty="0">
              <a:latin typeface="High Tower Text" panose="020405020505060303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B401D2-DC85-E847-97EA-F1B07500CEB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2915" y="-17009"/>
            <a:ext cx="2839085" cy="133858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BC361E-E731-9845-AE09-FA1D8BC7E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E87-669C-E94D-BCAF-FE7F7B75AA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1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6559C-5706-40EE-8C14-7E1FEFB35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9186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cs typeface="Times New Roman" panose="02020603050405020304" pitchFamily="18" charset="0"/>
              </a:rPr>
              <a:t>Thank you.</a:t>
            </a:r>
            <a:br>
              <a:rPr lang="en-US" dirty="0">
                <a:cs typeface="Times New Roman" panose="02020603050405020304" pitchFamily="18" charset="0"/>
              </a:rPr>
            </a:br>
            <a:br>
              <a:rPr lang="en-US" dirty="0">
                <a:cs typeface="Times New Roman" panose="02020603050405020304" pitchFamily="18" charset="0"/>
              </a:rPr>
            </a:br>
            <a:r>
              <a:rPr lang="en-US" sz="3600" dirty="0">
                <a:cs typeface="Times New Roman" panose="02020603050405020304" pitchFamily="18" charset="0"/>
              </a:rPr>
              <a:t>And thanks to research interns Samir</a:t>
            </a:r>
            <a:r>
              <a:rPr lang="lt-L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sz="3600" dirty="0">
                <a:cs typeface="Times New Roman" panose="02020603050405020304" pitchFamily="18" charset="0"/>
              </a:rPr>
              <a:t> Adam and Ana Paula Saravia, Economics majors at St. Mary’s University.</a:t>
            </a: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11CB9-0DBF-40F9-9604-215CC54A1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E87-669C-E94D-BCAF-FE7F7B75AA41}" type="slidenum">
              <a:rPr lang="en-US" smtClean="0"/>
              <a:t>6</a:t>
            </a:fld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AE82699-B1EC-4086-A593-B36511DC991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976256"/>
            <a:ext cx="5433400" cy="2610738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661474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485</Words>
  <Application>Microsoft Macintosh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Elan</vt:lpstr>
      <vt:lpstr>High Tower Text</vt:lpstr>
      <vt:lpstr>Times New Roman</vt:lpstr>
      <vt:lpstr>Office Theme</vt:lpstr>
      <vt:lpstr>The Impact of Women Entrepreneurs on the San Antonio Economy</vt:lpstr>
      <vt:lpstr>Background</vt:lpstr>
      <vt:lpstr>Main Findings</vt:lpstr>
      <vt:lpstr>Findings</vt:lpstr>
      <vt:lpstr>Why do women become entrepreneurs?</vt:lpstr>
      <vt:lpstr>Thank you.  And thanks to research interns Samiré Adam and Ana Paula Saravia, Economics majors at St. Mary’s University.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Nivin, Steven;Roman, Belinda</dc:creator>
  <cp:lastModifiedBy>Roy Q</cp:lastModifiedBy>
  <cp:revision>50</cp:revision>
  <dcterms:created xsi:type="dcterms:W3CDTF">2018-05-24T15:23:18Z</dcterms:created>
  <dcterms:modified xsi:type="dcterms:W3CDTF">2020-10-24T04:35:35Z</dcterms:modified>
</cp:coreProperties>
</file>