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1" r:id="rId5"/>
    <p:sldId id="260" r:id="rId6"/>
    <p:sldId id="264" r:id="rId7"/>
    <p:sldId id="263" r:id="rId8"/>
    <p:sldId id="267" r:id="rId9"/>
    <p:sldId id="266" r:id="rId10"/>
    <p:sldId id="269" r:id="rId11"/>
    <p:sldId id="265" r:id="rId12"/>
    <p:sldId id="270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31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90"/>
  </p:normalViewPr>
  <p:slideViewPr>
    <p:cSldViewPr snapToGrid="0" snapToObjects="1">
      <p:cViewPr>
        <p:scale>
          <a:sx n="62" d="100"/>
          <a:sy n="62" d="100"/>
        </p:scale>
        <p:origin x="1328" y="15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269E1-1461-4A48-9524-26090E83B868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7A194-C8A7-2A43-ACBF-E728641F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50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065C2-28A3-B24D-8EE9-03C602101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6F315C-F2E5-7240-B784-4A2416F1A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DE484-D2E3-3F46-9E14-F66F4D8FB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ED6D-F11B-5340-BC83-386536EEF702}" type="datetime1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DF119-FAFA-E242-8685-A9AF47FD3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A791D-0223-824F-A582-EF1C4CEE7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3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B234B-B4AB-3F48-803D-B2FBBC8C9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C335B-6E61-A049-857B-775D15580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F7F55-A8E8-A641-B49E-E9C484E2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7237-AD42-7D40-9D94-42B6635B8D91}" type="datetime1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4F93A-2472-C44A-B597-9D3B4770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6D344-A082-1544-9284-6C5D27D9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8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E6A19E-1106-F344-BD99-2EC1B11930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CECA2-76A9-944B-80D3-0C7094917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01574-4EBF-AD43-9784-1D73B09E4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ADD0-9864-DF45-A467-91C1908576F3}" type="datetime1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E8334-A2F1-E24E-9AD3-094C1A1CD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4A544-4E90-7F4F-944F-F5486C2D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5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CEE18-9214-B842-B382-F5E7FC7CA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E5ED2-4FEE-1144-B408-858CCF510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FF6BD-A52A-034E-A055-D5AB43149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6838-C6D7-D94F-93B3-741A2B8C393B}" type="datetime1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0004C-C2A5-F243-8D33-4954ACDA0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E2A91-7ECD-A249-AB9B-8145BE541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4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25540-E06D-EB41-B7D0-2293CE174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583C2-629F-EE41-B3D4-531EF0B9C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53D7A-0AB6-3444-8D84-CAC94D5C3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F8A8-892F-354D-916E-E0648A7C602E}" type="datetime1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1883A-036C-8645-9988-128C94B57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AC961-6581-4842-9887-45A70E6A9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7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2596-CD10-ED4A-8FB5-8F1F5FD3D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64E41-16AF-0740-95A4-8837153468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263A05-658C-384A-A674-2943C3129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B2CA1-5738-BE4D-961D-7B64DE8CE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69EA-3765-9F40-89D2-13B8EC50AC43}" type="datetime1">
              <a:rPr lang="en-US" smtClean="0"/>
              <a:t>10/23/20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D7243-DB44-F34F-B3BE-0DC1EF87B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B9C92-DBE7-7540-8D84-C19B7479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2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CAE2D-9263-DF4B-AE8E-8669213E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8868A-4F68-7541-8FA9-A680AF39B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F83DB-61B4-FA4D-92C1-996B72E65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278490-CECB-3940-ACAE-C444863E3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2FDF2-2F15-6046-AF19-C739499345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CFD6A2-B131-E54E-A3E2-E895DD83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CA8A-A5A6-9545-BCEB-F95B9420981A}" type="datetime1">
              <a:rPr lang="en-US" smtClean="0"/>
              <a:t>10/23/20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73AB4E-3CA6-314A-9ED7-4B78734B3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0A3759-016E-EB41-A6AF-9A57775B0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2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D49E9-9267-8641-A9CD-BC44972BD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AEA05E-2D71-134F-9322-FDB22BF6A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F27-8899-4743-972B-3519B893A58A}" type="datetime1">
              <a:rPr lang="en-US" smtClean="0"/>
              <a:t>10/23/20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334374-277E-F44B-9024-299D1511D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02F240-2757-5E4E-B457-8ED15D30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FBA422-EF90-1643-9E72-778ECEA8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3D39-434D-4E43-87FD-9D2722DF0220}" type="datetime1">
              <a:rPr lang="en-US" smtClean="0"/>
              <a:t>10/23/20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128D74-1BA4-3A4A-8C96-9C393BE8E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44F996-C5F8-574E-B107-1D58D8F6C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3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F201B-40CA-5849-AD12-EBE1DED86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CA15C-7C21-C448-93C9-B415C44F9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89BBF-B4AF-234C-8200-4A244DFB7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756ED-341E-614F-ADD1-1ED34A2BF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9096-2CDE-9445-9955-415140B50FE0}" type="datetime1">
              <a:rPr lang="en-US" smtClean="0"/>
              <a:t>10/23/20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743DE6-C17D-FB4F-B885-84D8AF847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C5353-2DAF-8F46-B557-E497137A6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6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468A5-A08A-9049-B1F6-4390C2FB5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FF724A-8E45-9C42-86AD-9E2DA72BE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B92F1-9455-6F45-9887-15C6266DE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6F343-B7E0-784E-AF20-2DAA47BC6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9BB7-6DF4-1B44-88D0-1A3CD5219865}" type="datetime1">
              <a:rPr lang="en-US" smtClean="0"/>
              <a:t>10/23/20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3AEFA-CA05-2E44-8C20-DF78723F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3DD7F8-B4D8-9C45-863C-9CAEA6659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3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7FC2A8-59C6-8E47-A380-DD842C79D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06FA8-8EC0-ED4A-AA46-544BC52D0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3AE1-66A2-3842-A83A-AA68F5C7A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A8679-2B15-BB42-90BC-BCACC93AF11B}" type="datetime1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55923-95A9-4244-8940-1F679E1D6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6CA89-F408-1C47-9607-34061457D3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ABF56-0D6D-B145-A0CD-A3339548C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9226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54318A"/>
                </a:solidFill>
                <a:latin typeface="Elan" pitchFamily="2" charset="0"/>
              </a:rPr>
              <a:t>Women in the San Antonio Economy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CCC82F-24AD-0948-949F-D18CF9C9A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08141"/>
            <a:ext cx="9144000" cy="2387599"/>
          </a:xfrm>
        </p:spPr>
        <p:txBody>
          <a:bodyPr>
            <a:noAutofit/>
          </a:bodyPr>
          <a:lstStyle/>
          <a:p>
            <a:r>
              <a:rPr lang="en-US" sz="2000" dirty="0"/>
              <a:t>Study Conducted by:</a:t>
            </a:r>
          </a:p>
          <a:p>
            <a:r>
              <a:rPr lang="en-US" sz="2000" dirty="0">
                <a:solidFill>
                  <a:srgbClr val="54318A"/>
                </a:solidFill>
              </a:rPr>
              <a:t>Belinda Román, Ph.D.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54318A"/>
                </a:solidFill>
              </a:rPr>
              <a:t>Steve Nivin, Ph.D.</a:t>
            </a:r>
            <a:br>
              <a:rPr lang="en-US" sz="2000" dirty="0">
                <a:solidFill>
                  <a:srgbClr val="54318A"/>
                </a:solidFill>
              </a:rPr>
            </a:br>
            <a:endParaRPr lang="en-US" sz="2000" dirty="0">
              <a:solidFill>
                <a:srgbClr val="54318A"/>
              </a:solidFill>
            </a:endParaRPr>
          </a:p>
          <a:p>
            <a:r>
              <a:rPr lang="en-US" sz="1600" dirty="0"/>
              <a:t>Originally presented to: 9</a:t>
            </a:r>
            <a:r>
              <a:rPr lang="en-US" sz="1600" baseline="30000" dirty="0"/>
              <a:t>th</a:t>
            </a:r>
            <a:r>
              <a:rPr lang="en-US" sz="1600" dirty="0"/>
              <a:t> Annual “Making a Mark on the World” Women’s Award Luncheon,  San Antonio Hispanic Chamber of Commerce, May 30, 2018</a:t>
            </a:r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E31E38-A6AF-F24A-97CF-63DAD99E08C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915" y="19936"/>
            <a:ext cx="2839085" cy="133858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D13380-5584-3348-81A2-3AD871DF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651F938C-6523-EE43-BE04-C06B7160C9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562218"/>
            <a:ext cx="5853074" cy="116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762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09DBA-9F24-4390-969C-7D088A7E3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718" y="665431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54318A"/>
                </a:solidFill>
                <a:latin typeface="Elan" pitchFamily="2" charset="0"/>
              </a:rPr>
              <a:t>Other Aspects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7DBE3-F999-4A59-A794-0945B6E69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8974"/>
            <a:ext cx="10515600" cy="4366945"/>
          </a:xfrm>
        </p:spPr>
        <p:txBody>
          <a:bodyPr/>
          <a:lstStyle/>
          <a:p>
            <a:r>
              <a:rPr lang="en-US" dirty="0"/>
              <a:t>Surveys have shown that women make 85% the spending decisions:</a:t>
            </a:r>
          </a:p>
          <a:p>
            <a:pPr lvl="1"/>
            <a:r>
              <a:rPr lang="en-US" dirty="0"/>
              <a:t>93% of food purchases</a:t>
            </a:r>
          </a:p>
          <a:p>
            <a:pPr lvl="1"/>
            <a:r>
              <a:rPr lang="en-US" dirty="0"/>
              <a:t>89 % of bank account decisions</a:t>
            </a:r>
          </a:p>
          <a:p>
            <a:pPr lvl="1"/>
            <a:r>
              <a:rPr lang="en-US" dirty="0"/>
              <a:t>80 % of healthcare decisions</a:t>
            </a:r>
          </a:p>
          <a:p>
            <a:pPr lvl="1"/>
            <a:r>
              <a:rPr lang="en-US" dirty="0"/>
              <a:t>91% new home purchases</a:t>
            </a:r>
          </a:p>
          <a:p>
            <a:pPr lvl="1"/>
            <a:r>
              <a:rPr lang="en-US" dirty="0"/>
              <a:t>92% vacation decisions</a:t>
            </a:r>
          </a:p>
          <a:p>
            <a:pPr lvl="1"/>
            <a:endParaRPr lang="en-US" dirty="0"/>
          </a:p>
          <a:p>
            <a:pPr marL="0" lvl="1" indent="457200"/>
            <a:r>
              <a:rPr lang="en-US" dirty="0"/>
              <a:t>Overall women make up to $5 trillion in spending decisions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B31D1E-EC27-4676-A394-5EECB24B0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4CD608-000B-47F1-AF19-27335B45C21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915" y="19936"/>
            <a:ext cx="2839085" cy="133858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780713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F1BD5-431F-4F03-A38D-00ABA58BD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687" y="71937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54318A"/>
                </a:solidFill>
                <a:latin typeface="Elan" pitchFamily="2" charset="0"/>
              </a:rPr>
              <a:t>Other aspects - Women in the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F4CC9-3890-4DCB-9B8C-B4F2538F1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92" y="2185819"/>
            <a:ext cx="10022941" cy="3852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- Most undervalued asset in the economy (S&amp;P Global 2017)</a:t>
            </a:r>
          </a:p>
          <a:p>
            <a:pPr>
              <a:buFontTx/>
              <a:buChar char="-"/>
            </a:pPr>
            <a:r>
              <a:rPr lang="en-US" dirty="0"/>
              <a:t>Equalizing pay would improve San Antonio GDP by 19%</a:t>
            </a:r>
          </a:p>
          <a:p>
            <a:pPr>
              <a:buFontTx/>
              <a:buChar char="-"/>
            </a:pPr>
            <a:r>
              <a:rPr lang="en-US" dirty="0"/>
              <a:t>Adding in Household production would add about the same</a:t>
            </a:r>
          </a:p>
          <a:p>
            <a:pPr>
              <a:buFontTx/>
              <a:buChar char="-"/>
            </a:pPr>
            <a:r>
              <a:rPr lang="en-US" dirty="0"/>
              <a:t>Pink Taxes – Bureau of Labor Statistics price indices show that women and girls pay more than men and boys for certain items.</a:t>
            </a:r>
          </a:p>
          <a:p>
            <a:pPr>
              <a:buFontTx/>
              <a:buChar char="-"/>
            </a:pPr>
            <a:r>
              <a:rPr lang="en-US" dirty="0"/>
              <a:t>Income tax policies place higher burden on women earners in 2 income households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50AD2-1BFE-472E-9A9B-1F0E33247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3D3858-79E7-459D-BBF4-D261AD1D2A8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915" y="19936"/>
            <a:ext cx="2839085" cy="133858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670245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D96BB-5C41-4B4E-8774-F2470BA7A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54318A"/>
                </a:solidFill>
                <a:latin typeface="Elan" pitchFamily="2" charset="0"/>
              </a:rPr>
              <a:t>Policy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D197C-6E27-4427-AFB8-359370F6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Ensuring equal pay would lead to great economic activity</a:t>
            </a:r>
          </a:p>
          <a:p>
            <a:r>
              <a:rPr lang="en-US" dirty="0"/>
              <a:t>Considering the impact of taxes, could give women greater consumption power</a:t>
            </a:r>
          </a:p>
          <a:p>
            <a:r>
              <a:rPr lang="en-US" dirty="0"/>
              <a:t>Valuing home production also helps the economy</a:t>
            </a:r>
          </a:p>
          <a:p>
            <a:r>
              <a:rPr lang="en-US" dirty="0"/>
              <a:t>Women who opt to work outside the home face numerous challenges such as child care and access to safe urban mobility.</a:t>
            </a:r>
          </a:p>
          <a:p>
            <a:r>
              <a:rPr lang="en-US" dirty="0"/>
              <a:t>Women who work inside home provide an infrastructure to the greater economy that needs greater recognition.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FF362-AB9A-41EB-AEF5-26A050AB5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95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6559C-5706-40EE-8C14-7E1FEFB35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6568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54318A"/>
                </a:solidFill>
                <a:latin typeface="Elan" pitchFamily="2" charset="0"/>
              </a:rPr>
              <a:t>Thank you.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11CB9-0DBF-40F9-9604-215CC54A1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13</a:t>
            </a:fld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AE82699-B1EC-4086-A593-B36511DC991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200" y="2379172"/>
            <a:ext cx="5433400" cy="2610738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2294CE46-CB63-084D-88B7-49AA4D2640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395" y="4806950"/>
            <a:ext cx="77978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47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20AFE-8B34-9D4C-A1C8-91B4DA706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318A"/>
                </a:solidFill>
                <a:latin typeface="Elan" pitchFamily="2" charset="0"/>
              </a:rPr>
              <a:t>Gross Domestic Product (GDP)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758F2-D41A-D548-B5AE-E498442DA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u="sng" dirty="0"/>
              <a:t>market value of all final goods and services </a:t>
            </a:r>
            <a:r>
              <a:rPr lang="en-US" dirty="0"/>
              <a:t>produced in an economy in a year</a:t>
            </a:r>
          </a:p>
          <a:p>
            <a:pPr lvl="1"/>
            <a:r>
              <a:rPr lang="en-US" dirty="0"/>
              <a:t>Income generated by productive activities</a:t>
            </a:r>
          </a:p>
          <a:p>
            <a:r>
              <a:rPr lang="en-US" dirty="0"/>
              <a:t>Created by Simon Kuznets in 1930s and adopted in 1940s</a:t>
            </a:r>
          </a:p>
          <a:p>
            <a:r>
              <a:rPr lang="en-US" dirty="0"/>
              <a:t>Used as a key measure of size and growth of the economy and became a post-WWII measure of general standard-of-living</a:t>
            </a:r>
          </a:p>
          <a:p>
            <a:r>
              <a:rPr lang="en-US" dirty="0"/>
              <a:t>However, Simon Kuznets cautioned: </a:t>
            </a:r>
          </a:p>
          <a:p>
            <a:pPr lvl="1"/>
            <a:r>
              <a:rPr lang="en-US" sz="3600" dirty="0"/>
              <a:t>"The welfare of a nation can scarcely be inferred from a measure of national income."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B401D2-DC85-E847-97EA-F1B07500CEB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915" y="19936"/>
            <a:ext cx="2839085" cy="133858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C361E-E731-9845-AE09-FA1D8BC7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68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5E93A-048E-B646-9C84-488DFDBAA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318A"/>
                </a:solidFill>
                <a:latin typeface="Elan" pitchFamily="2" charset="0"/>
              </a:rPr>
              <a:t>What GDP </a:t>
            </a:r>
            <a:r>
              <a:rPr lang="en-US" u="sng" dirty="0">
                <a:solidFill>
                  <a:srgbClr val="54318A"/>
                </a:solidFill>
                <a:latin typeface="Elan" pitchFamily="2" charset="0"/>
              </a:rPr>
              <a:t>does not</a:t>
            </a:r>
            <a:r>
              <a:rPr lang="en-US" dirty="0">
                <a:solidFill>
                  <a:srgbClr val="54318A"/>
                </a:solidFill>
                <a:latin typeface="Elan" pitchFamily="2" charset="0"/>
              </a:rPr>
              <a:t> include: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D9C10-A5A3-DB4B-A73C-542F052A4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Non-market activities</a:t>
            </a:r>
          </a:p>
          <a:p>
            <a:pPr lvl="1"/>
            <a:r>
              <a:rPr lang="en-US" dirty="0"/>
              <a:t>Goods and services provided by households or businesses that are not part of a market transaction</a:t>
            </a:r>
          </a:p>
          <a:p>
            <a:pPr lvl="2"/>
            <a:r>
              <a:rPr lang="en-US" dirty="0"/>
              <a:t>Preparing meals at home</a:t>
            </a:r>
          </a:p>
          <a:p>
            <a:pPr lvl="2"/>
            <a:r>
              <a:rPr lang="en-US" dirty="0"/>
              <a:t>Yard work done by household members</a:t>
            </a:r>
          </a:p>
          <a:p>
            <a:pPr lvl="2"/>
            <a:r>
              <a:rPr lang="en-US" dirty="0"/>
              <a:t>House-cleaning done by household members</a:t>
            </a:r>
          </a:p>
          <a:p>
            <a:pPr lvl="2"/>
            <a:r>
              <a:rPr lang="en-US" dirty="0"/>
              <a:t>Preparation of meals at home</a:t>
            </a:r>
          </a:p>
          <a:p>
            <a:pPr lvl="2"/>
            <a:r>
              <a:rPr lang="en-US" dirty="0"/>
              <a:t>Child care provided by parents</a:t>
            </a:r>
          </a:p>
          <a:p>
            <a:pPr lvl="2"/>
            <a:r>
              <a:rPr lang="en-US" dirty="0"/>
              <a:t>Adult care provided by family members</a:t>
            </a:r>
          </a:p>
          <a:p>
            <a:r>
              <a:rPr lang="en-US" dirty="0"/>
              <a:t>Impact of gender wage gap and Pink Tax</a:t>
            </a:r>
          </a:p>
          <a:p>
            <a:r>
              <a:rPr lang="en-US" dirty="0"/>
              <a:t>Externalities (e.g., costs of pollution)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D6ED69-AE2A-9244-B84A-3676B35648D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915" y="19936"/>
            <a:ext cx="2839085" cy="133858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65093-B291-534A-9ECC-6D1A9E57D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86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226A-AE65-804F-998C-9FBFEFED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54318A"/>
                </a:solidFill>
                <a:latin typeface="Elan" pitchFamily="2" charset="0"/>
              </a:rPr>
              <a:t>GDP Measures and Adjustments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859B5-428E-8E49-935D-D8EB6AD67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Ways to estimate GDP</a:t>
            </a:r>
          </a:p>
          <a:p>
            <a:pPr lvl="1"/>
            <a:r>
              <a:rPr lang="en-US" dirty="0"/>
              <a:t>Expenditures commonly taught as Y = C + I + G + (X-M)</a:t>
            </a:r>
          </a:p>
          <a:p>
            <a:pPr lvl="1"/>
            <a:r>
              <a:rPr lang="en-US" dirty="0"/>
              <a:t>Value-added by industry</a:t>
            </a:r>
          </a:p>
          <a:p>
            <a:pPr lvl="1"/>
            <a:r>
              <a:rPr lang="en-US" dirty="0"/>
              <a:t>Income earned by resources such as labor, capital, natural resources, entrepreneurs</a:t>
            </a:r>
          </a:p>
          <a:p>
            <a:r>
              <a:rPr lang="en-US" dirty="0"/>
              <a:t>Generally speaking, (market) GDP = (market) Income</a:t>
            </a:r>
          </a:p>
          <a:p>
            <a:r>
              <a:rPr lang="en-US" dirty="0"/>
              <a:t>2013 UK study valued unpaid housework at ₤1 trillion, 56% of measured 2014 GDP of ₤ 1.8 trillion  (Office for National Statistics, 2016, 3)</a:t>
            </a:r>
          </a:p>
          <a:p>
            <a:r>
              <a:rPr lang="en-US" dirty="0"/>
              <a:t>Finland estimates unpaid housework as contributing some 40% to total economic activity (Pilling, 2018, 57)</a:t>
            </a:r>
          </a:p>
          <a:p>
            <a:r>
              <a:rPr lang="en-US" dirty="0"/>
              <a:t>Latest Non-market estimates for U.S. GDP by U.S. Bureau of Economic Analysis suggest 23.0% in 2014 (Bridgman, 2016)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DB4C6C-DBD4-6A41-94D6-83D011BC532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915" y="19936"/>
            <a:ext cx="2839085" cy="133858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4E924-C67F-9942-A51A-779C6C295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15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E57A5-3C01-8748-BF10-F82922632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318A"/>
                </a:solidFill>
                <a:latin typeface="Elan" pitchFamily="2" charset="0"/>
              </a:rPr>
              <a:t>Focus of our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574AF-010D-5346-9BA2-D31924D0B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298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GDP by metropolitan area is the city-based counterpart of the nation’s </a:t>
            </a:r>
          </a:p>
          <a:p>
            <a:r>
              <a:rPr lang="en-US" dirty="0"/>
              <a:t>What adjustments can we make to San Antonio’s GDP to include non-market household production and the impact of equalization of wages?</a:t>
            </a:r>
          </a:p>
          <a:p>
            <a:pPr lvl="1"/>
            <a:r>
              <a:rPr lang="en-US" dirty="0"/>
              <a:t>Measure Household production</a:t>
            </a:r>
          </a:p>
          <a:p>
            <a:pPr lvl="1"/>
            <a:r>
              <a:rPr lang="en-US" dirty="0"/>
              <a:t>Wage gap between men and women</a:t>
            </a:r>
          </a:p>
          <a:p>
            <a:r>
              <a:rPr lang="en-US" dirty="0"/>
              <a:t>Understanding what GDP could be with these adjustments is important for understanding the economy and formulating appropriate policy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4ADC93-878B-EA46-8F2B-6FB0BA638CB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915" y="19936"/>
            <a:ext cx="2839085" cy="133858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5E022-CE6A-F64F-A450-046042CD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83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518B0-1BB1-3946-876D-7B7A2DD74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318A"/>
                </a:solidFill>
                <a:latin typeface="Elan" pitchFamily="2" charset="0"/>
              </a:rPr>
              <a:t>Our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A6C9F-7B54-E148-999D-13A7EA45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recent Census Data show that:</a:t>
            </a:r>
          </a:p>
          <a:p>
            <a:pPr lvl="1"/>
            <a:r>
              <a:rPr lang="en-US" dirty="0"/>
              <a:t>The wage gap between men and women in the U.S. is 82%</a:t>
            </a:r>
          </a:p>
          <a:p>
            <a:pPr lvl="1"/>
            <a:r>
              <a:rPr lang="en-US" dirty="0"/>
              <a:t>But in San Antonio it is 84%</a:t>
            </a:r>
          </a:p>
          <a:p>
            <a:r>
              <a:rPr lang="en-US" dirty="0"/>
              <a:t>Research on Household production:</a:t>
            </a:r>
          </a:p>
          <a:p>
            <a:pPr lvl="1"/>
            <a:r>
              <a:rPr lang="en-US" dirty="0"/>
              <a:t>Women spend twice as much time on household chores</a:t>
            </a:r>
          </a:p>
          <a:p>
            <a:pPr lvl="1"/>
            <a:r>
              <a:rPr lang="en-US" dirty="0"/>
              <a:t>Up to four times as much time on home care </a:t>
            </a:r>
          </a:p>
          <a:p>
            <a:r>
              <a:rPr lang="en-US" dirty="0"/>
              <a:t>Female Labor Force Participation rate: </a:t>
            </a:r>
          </a:p>
          <a:p>
            <a:pPr lvl="1"/>
            <a:r>
              <a:rPr lang="en-US" dirty="0"/>
              <a:t>U.S. is 56.7%</a:t>
            </a:r>
          </a:p>
          <a:p>
            <a:pPr lvl="1"/>
            <a:r>
              <a:rPr lang="en-US" dirty="0"/>
              <a:t>For San Antonio, 58.5% but 54% are employed</a:t>
            </a:r>
          </a:p>
          <a:p>
            <a:pPr lvl="1"/>
            <a:r>
              <a:rPr lang="en-US" dirty="0"/>
              <a:t>Women tend to use more of their earned income to support their children than men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F9D56-16DF-4946-BFA8-E0EFFAC68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6414A0-BE1B-4A0A-8DDD-846CFEA1166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915" y="19936"/>
            <a:ext cx="2839085" cy="133858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594396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A0829-863A-C44B-878C-89D793CD2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318A"/>
                </a:solidFill>
                <a:latin typeface="Elan" pitchFamily="2" charset="0"/>
              </a:rPr>
              <a:t>Our Results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31BBA48-01EA-BD43-BA5D-9235AA8C0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154964"/>
              </p:ext>
            </p:extLst>
          </p:nvPr>
        </p:nvGraphicFramePr>
        <p:xfrm>
          <a:off x="1058780" y="2141621"/>
          <a:ext cx="9240252" cy="3152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9569">
                  <a:extLst>
                    <a:ext uri="{9D8B030D-6E8A-4147-A177-3AD203B41FA5}">
                      <a16:colId xmlns:a16="http://schemas.microsoft.com/office/drawing/2014/main" val="2572838495"/>
                    </a:ext>
                  </a:extLst>
                </a:gridCol>
                <a:gridCol w="4640683">
                  <a:extLst>
                    <a:ext uri="{9D8B030D-6E8A-4147-A177-3AD203B41FA5}">
                      <a16:colId xmlns:a16="http://schemas.microsoft.com/office/drawing/2014/main" val="1259774774"/>
                    </a:ext>
                  </a:extLst>
                </a:gridCol>
              </a:tblGrid>
              <a:tr h="109032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Value of GDP in the San Antonio MSA Adjusted for Household Production and Equal Pay in 2016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865484"/>
                  </a:ext>
                </a:extLst>
              </a:tr>
              <a:tr h="51548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Measured GDP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$109,348,000,000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1757250"/>
                  </a:ext>
                </a:extLst>
              </a:tr>
              <a:tr h="51548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Value of Household Production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$20,762,798,086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6104802"/>
                  </a:ext>
                </a:extLst>
              </a:tr>
              <a:tr h="51548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Value of Equal Pay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$19,026,552,000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595203"/>
                  </a:ext>
                </a:extLst>
              </a:tr>
              <a:tr h="51548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Total Adjusted GDP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$149,137,350,086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7553193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A88B38D-6267-EA48-AFCD-82F448905FC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915" y="19936"/>
            <a:ext cx="2839085" cy="133858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5CEF0-9B6F-3E4F-B8DF-0A7F2769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09DBA-9F24-4390-969C-7D088A7E3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718" y="665431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54318A"/>
                </a:solidFill>
                <a:latin typeface="Elan" pitchFamily="2" charset="0"/>
              </a:rPr>
              <a:t>Women in the San Antonio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7DBE3-F999-4A59-A794-0945B6E69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9738"/>
            <a:ext cx="10515600" cy="4366945"/>
          </a:xfrm>
        </p:spPr>
        <p:txBody>
          <a:bodyPr/>
          <a:lstStyle/>
          <a:p>
            <a:r>
              <a:rPr lang="en-US" dirty="0"/>
              <a:t>Implications of the research idea are that there are a number of opportunities to grow the overall MSA economy</a:t>
            </a:r>
          </a:p>
          <a:p>
            <a:pPr lvl="1"/>
            <a:r>
              <a:rPr lang="en-US" dirty="0"/>
              <a:t>The more women participate the more growth (UNWOMEN)</a:t>
            </a:r>
          </a:p>
          <a:p>
            <a:pPr lvl="1"/>
            <a:r>
              <a:rPr lang="en-US" dirty="0"/>
              <a:t>Educate women and we growth the economy (OECD)</a:t>
            </a:r>
          </a:p>
          <a:p>
            <a:r>
              <a:rPr lang="en-US" dirty="0"/>
              <a:t>Specific issues important to women such as childcare, wages, and access to entrepreneurial resources can help women join in the economy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B31D1E-EC27-4676-A394-5EECB24B0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4CD608-000B-47F1-AF19-27335B45C21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915" y="19936"/>
            <a:ext cx="2839085" cy="133858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360534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F1BD5-431F-4F03-A38D-00ABA58BD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666" y="9292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54318A"/>
                </a:solidFill>
                <a:latin typeface="Elan" pitchFamily="2" charset="0"/>
              </a:rPr>
              <a:t>Other aspects - Women in the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F4CC9-3890-4DCB-9B8C-B4F2538F1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399"/>
            <a:ext cx="10515600" cy="3738563"/>
          </a:xfrm>
        </p:spPr>
        <p:txBody>
          <a:bodyPr>
            <a:normAutofit/>
          </a:bodyPr>
          <a:lstStyle/>
          <a:p>
            <a:r>
              <a:rPr lang="en-US" dirty="0"/>
              <a:t>We are a leader in women-owned businesses</a:t>
            </a:r>
          </a:p>
          <a:p>
            <a:pPr>
              <a:buFontTx/>
              <a:buChar char="-"/>
            </a:pPr>
            <a:r>
              <a:rPr lang="en-US" dirty="0"/>
              <a:t>San Antonio ranks #2 in economic clout of its Women-owned business (AmEx 2017 report)</a:t>
            </a:r>
          </a:p>
          <a:p>
            <a:pPr>
              <a:buFontTx/>
              <a:buChar char="-"/>
            </a:pPr>
            <a:r>
              <a:rPr lang="en-US" dirty="0"/>
              <a:t>Ranks #1 in employment and vitality of its Women-owned business (AmEx 2017 report)</a:t>
            </a:r>
          </a:p>
          <a:p>
            <a:pPr>
              <a:buFontTx/>
              <a:buChar char="-"/>
            </a:pPr>
            <a:r>
              <a:rPr lang="en-US" dirty="0"/>
              <a:t>But the majority remain small and lack access to resources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50AD2-1BFE-472E-9A9B-1F0E33247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3D3858-79E7-459D-BBF4-D261AD1D2A8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915" y="19936"/>
            <a:ext cx="2839085" cy="133858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670245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876</Words>
  <Application>Microsoft Macintosh PowerPoint</Application>
  <PresentationFormat>Widescreen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Elan</vt:lpstr>
      <vt:lpstr>Office Theme</vt:lpstr>
      <vt:lpstr>Women in the San Antonio Economy</vt:lpstr>
      <vt:lpstr>Gross Domestic Product (GDP)</vt:lpstr>
      <vt:lpstr>What GDP does not include:</vt:lpstr>
      <vt:lpstr>GDP Measures and Adjustments</vt:lpstr>
      <vt:lpstr>Focus of our study</vt:lpstr>
      <vt:lpstr>Our considerations</vt:lpstr>
      <vt:lpstr>Our Results</vt:lpstr>
      <vt:lpstr>Women in the San Antonio Economy</vt:lpstr>
      <vt:lpstr>Other aspects - Women in the Economy</vt:lpstr>
      <vt:lpstr>Other Aspects</vt:lpstr>
      <vt:lpstr>Other aspects - Women in the Economy</vt:lpstr>
      <vt:lpstr>Policy Implications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Nivin, Steven</dc:creator>
  <cp:lastModifiedBy>Roy Q</cp:lastModifiedBy>
  <cp:revision>42</cp:revision>
  <dcterms:created xsi:type="dcterms:W3CDTF">2018-05-24T15:23:18Z</dcterms:created>
  <dcterms:modified xsi:type="dcterms:W3CDTF">2020-10-24T04:42:14Z</dcterms:modified>
</cp:coreProperties>
</file>