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n\OneDrive\Desktop\OLLU%20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Tax Returns Files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'OLLU '!$C$2</c:f>
              <c:strCache>
                <c:ptCount val="1"/>
                <c:pt idx="0">
                  <c:v>Percentage Change Returns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'OLLU '!$A$4:$A$6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'OLLU '!$C$4:$C$6</c:f>
              <c:numCache>
                <c:formatCode>0%</c:formatCode>
                <c:ptCount val="3"/>
                <c:pt idx="0">
                  <c:v>-6.4964097574069721E-2</c:v>
                </c:pt>
                <c:pt idx="1">
                  <c:v>0.24471706999798148</c:v>
                </c:pt>
                <c:pt idx="2">
                  <c:v>0.37509865184816804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B-4EF3-83DC-5D7A985126C4}"/>
            </c:ext>
          </c:extLst>
        </c:ser>
        <c:ser>
          <c:idx val="0"/>
          <c:order val="1"/>
          <c:tx>
            <c:strRef>
              <c:f>'OLLU '!$F$2</c:f>
              <c:strCache>
                <c:ptCount val="1"/>
                <c:pt idx="0">
                  <c:v>Percentage Change Exemption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'OLLU '!$F$4:$F$6</c:f>
              <c:numCache>
                <c:formatCode>0%</c:formatCode>
                <c:ptCount val="3"/>
                <c:pt idx="0">
                  <c:v>-2.4721775624830352E-2</c:v>
                </c:pt>
                <c:pt idx="1">
                  <c:v>0.17665760345971868</c:v>
                </c:pt>
                <c:pt idx="2">
                  <c:v>0.30492560359464771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CB-4EF3-83DC-5D7A985126C4}"/>
            </c:ext>
          </c:extLst>
        </c:ser>
        <c:ser>
          <c:idx val="2"/>
          <c:order val="2"/>
          <c:tx>
            <c:strRef>
              <c:f>'OLLU '!$H$2</c:f>
              <c:strCache>
                <c:ptCount val="1"/>
                <c:pt idx="0">
                  <c:v>Percentage Change Gross Income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'OLLU '!$H$4:$H$6</c:f>
              <c:numCache>
                <c:formatCode>0%</c:formatCode>
                <c:ptCount val="3"/>
                <c:pt idx="0">
                  <c:v>4.9841896348726565E-2</c:v>
                </c:pt>
                <c:pt idx="1">
                  <c:v>0.88015670674486157</c:v>
                </c:pt>
                <c:pt idx="2">
                  <c:v>0.64610324673300257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CB-4EF3-83DC-5D7A985126C4}"/>
            </c:ext>
          </c:extLst>
        </c:ser>
        <c:ser>
          <c:idx val="3"/>
          <c:order val="3"/>
          <c:tx>
            <c:strRef>
              <c:f>'OLLU '!$J$2</c:f>
              <c:strCache>
                <c:ptCount val="1"/>
                <c:pt idx="0">
                  <c:v>Percentage Change Wages and Salaries</c:v>
                </c:pt>
              </c:strCache>
            </c:strRef>
          </c:tx>
          <c:spPr>
            <a:gradFill>
              <a:gsLst>
                <a:gs pos="0">
                  <a:schemeClr val="accent4"/>
                </a:gs>
                <a:gs pos="100000">
                  <a:schemeClr val="accent4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'OLLU '!$J$4:$J$6</c:f>
              <c:numCache>
                <c:formatCode>0%</c:formatCode>
                <c:ptCount val="3"/>
                <c:pt idx="0">
                  <c:v>5.4039372119848272E-2</c:v>
                </c:pt>
                <c:pt idx="1">
                  <c:v>0.84198635610369599</c:v>
                </c:pt>
                <c:pt idx="2">
                  <c:v>0.61020878775674026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CB-4EF3-83DC-5D7A985126C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59797232"/>
        <c:axId val="1165789904"/>
      </c:barChart>
      <c:catAx>
        <c:axId val="115979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789904"/>
        <c:crosses val="autoZero"/>
        <c:auto val="1"/>
        <c:lblAlgn val="ctr"/>
        <c:lblOffset val="100"/>
        <c:noMultiLvlLbl val="0"/>
      </c:catAx>
      <c:valAx>
        <c:axId val="11657899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9797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1324-8C1B-4E51-96C7-44406655A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7619A-91C6-464B-B98C-521982F0F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CE3F3-58E7-4266-9B64-4B92F9E5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0DC-F8DC-4B8A-B713-DA426165DE5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915A5-D2C0-4E27-8A7C-2CA89125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CF76-A0B6-4F42-8E9B-E932B634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AB2B-519E-4E12-B8BF-477F478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7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862D-5E54-4D58-839B-60561BD3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820F3-001C-467B-B674-9D015AA44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E99AF-6D4B-4B50-9F25-C8BCDA25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0DC-F8DC-4B8A-B713-DA426165DE5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AC0FF-E0F5-404E-9B19-A17B6B92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D0DFF-13F3-484E-85D1-5F505C7B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AB2B-519E-4E12-B8BF-477F478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6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6ED38-E67E-488F-96BB-0523129F4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71F18-38E6-475D-B1EC-590117EAA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70F77-84D4-48B0-958E-9E4ED6618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0DC-F8DC-4B8A-B713-DA426165DE5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16291-0AEC-43EF-83E1-585537E0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71495-921D-4BFE-AD1A-DAC93767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AB2B-519E-4E12-B8BF-477F478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4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D594-F28A-4BCC-85F2-BE6E532C7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761D9-7203-4413-A735-8C5A80804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CD1FF-138B-433E-B4FA-F2DD5513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0DC-F8DC-4B8A-B713-DA426165DE5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EB0B1-2DEA-4CA8-BFC3-A6BF4B52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D24B7-BAA9-4203-9D38-609D208B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AB2B-519E-4E12-B8BF-477F478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8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094F-26B3-4A75-90F5-FD5819E1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30A8E-F694-4781-BEC7-E334B966C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F3993-D894-4A74-8ECC-2B761D7F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0DC-F8DC-4B8A-B713-DA426165DE5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AE8D3-3AB0-4445-BD6F-3E0B8ED7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109D-62C1-4219-ADB1-5675755D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AB2B-519E-4E12-B8BF-477F478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B12C4-77D5-4A77-A030-1226BA60B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64CF2-FDFB-4F07-AD28-F65781D7A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83183-C2FA-4525-A4B1-9A2850A28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2E4DE-57EF-438D-AD6F-902BFE36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0DC-F8DC-4B8A-B713-DA426165DE5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F0E82-69C5-456C-9CC9-17843F89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CE00A-F5C8-4B08-9260-C6B8B671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AB2B-519E-4E12-B8BF-477F478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5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336C-33F1-4DAE-84C0-A330708E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7680B-EA04-44AD-A36A-FD8346D2F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BF254-DE71-4497-ADA7-3221E2DA1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212BC-EB5D-434E-8453-8BE018969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D1BED-8822-432C-9B50-ADF6AEC1F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5823BA-D9A5-4162-B0DE-DA949FE2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0DC-F8DC-4B8A-B713-DA426165DE5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229A6-5787-46D6-AE23-C20CCE83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B91C5-BD51-457B-9962-B12F2290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AB2B-519E-4E12-B8BF-477F478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3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BFC0-793D-45A9-AEB4-3D8DB3F4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62907-7953-4120-8629-A01EA68C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0DC-F8DC-4B8A-B713-DA426165DE5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99E56-DE58-4C2E-80D5-3A9075B0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7AF01-3DDD-4E1D-ACB5-2031C2E7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AB2B-519E-4E12-B8BF-477F478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4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2493A-86B9-4FE2-A105-B31100307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0DC-F8DC-4B8A-B713-DA426165DE5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0620B-6D1B-4963-8CBA-6C280AC5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86F3C-10A6-4CBF-907C-6E2AA2A9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AB2B-519E-4E12-B8BF-477F478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FD8FC-4AE5-45EC-81D8-F754EC16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3A8F3-E3E1-4EBE-9F96-DA867274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13F1A-BFD4-4E00-9BCB-989597952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FDC07-4A6C-4A94-86E0-1FD92D11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0DC-F8DC-4B8A-B713-DA426165DE5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A0D3D-598C-4C6E-9E9E-AA205E1B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73846-24AA-4255-9B90-CF35E694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AB2B-519E-4E12-B8BF-477F478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2AD4-32EC-4EEF-8A70-49DC8412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47D2C-4A4F-46AD-9E22-1C2BC066A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43937-545A-4849-9A40-27B17DF8D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4E17F-DDB4-4D91-993D-65BCB33F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0DC-F8DC-4B8A-B713-DA426165DE5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AAC3B-B398-4FFB-A144-9E218BD8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4E071-13C6-4347-88E3-E0CEF59D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AB2B-519E-4E12-B8BF-477F478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6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BF1A1E-C826-4FDF-9A3F-8512D225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72013-FF1B-4281-870E-E0E0C891D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F0F9C-0AD3-48A4-80E7-46AF8C37C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AC0DC-F8DC-4B8A-B713-DA426165DE5A}" type="datetimeFigureOut">
              <a:rPr lang="en-US" smtClean="0"/>
              <a:t>10/23/20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4FF6A-9557-4E4D-A830-95B322107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2D659-EC33-4F22-A949-7CBFCC2FE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AB2B-519E-4E12-B8BF-477F47878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5973D5-76BF-4B5D-A77E-67FC09F5F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473" y="751648"/>
            <a:ext cx="12393636" cy="306069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A46DFDC-9A80-B541-9867-0BB54C40F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5158350"/>
            <a:ext cx="77978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3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176F-1020-4191-9F1A-99232D85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54318A"/>
                </a:solidFill>
                <a:latin typeface="Elan" pitchFamily="2" charset="0"/>
              </a:rPr>
              <a:t>Changes in Individual Returns Overtime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4039AE-C3B0-462C-87EA-E7701C7B5F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284383"/>
              </p:ext>
            </p:extLst>
          </p:nvPr>
        </p:nvGraphicFramePr>
        <p:xfrm>
          <a:off x="2193635" y="1514764"/>
          <a:ext cx="7804729" cy="5061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179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C00AF3-B484-40A2-BD8F-EB30CA491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53" y="273280"/>
            <a:ext cx="8223694" cy="6311440"/>
          </a:xfrm>
        </p:spPr>
      </p:pic>
    </p:spTree>
    <p:extLst>
      <p:ext uri="{BB962C8B-B14F-4D97-AF65-F5344CB8AC3E}">
        <p14:creationId xmlns:p14="http://schemas.microsoft.com/office/powerpoint/2010/main" val="24440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6DE6-66AC-45C0-840D-5D2BAA62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4318A"/>
                </a:solidFill>
                <a:latin typeface="Elan" pitchFamily="2" charset="0"/>
              </a:rPr>
              <a:t>Business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F1D92-81B4-4938-A063-4BD551694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Educational underachievement also points to a lack of innovation in patents.</a:t>
            </a:r>
          </a:p>
          <a:p>
            <a:pPr lvl="1"/>
            <a:r>
              <a:rPr lang="en-US" dirty="0"/>
              <a:t> No Texas city is included in the top 10 metropolitan areas with the greatest number of patents in the nation.</a:t>
            </a:r>
          </a:p>
          <a:p>
            <a:pPr lvl="1"/>
            <a:r>
              <a:rPr lang="en-US" dirty="0"/>
              <a:t>This is especially important because patents and innovation are a vital link between postsecondary education and business investment and growth. </a:t>
            </a:r>
          </a:p>
          <a:p>
            <a:pPr lvl="1"/>
            <a:r>
              <a:rPr lang="en-US" dirty="0"/>
              <a:t>Also, none of Texas’ top institutions were ranked in the national top 25 trailblazers for innovation in academia. </a:t>
            </a:r>
          </a:p>
          <a:p>
            <a:pPr lvl="1"/>
            <a:r>
              <a:rPr lang="en-US" dirty="0"/>
              <a:t>Education Impact: Colleges and universities will continue to struggle with funding and financial aid for their students if there is no competition or innovation at Texas universities. </a:t>
            </a:r>
          </a:p>
          <a:p>
            <a:pPr lvl="1"/>
            <a:r>
              <a:rPr lang="en-US" dirty="0"/>
              <a:t>Business Impact: If there is no innovation in business, Texas’ economy will stagnate and there will be a corresponding drop in high-paying job creation.</a:t>
            </a:r>
          </a:p>
        </p:txBody>
      </p:sp>
    </p:spTree>
    <p:extLst>
      <p:ext uri="{BB962C8B-B14F-4D97-AF65-F5344CB8AC3E}">
        <p14:creationId xmlns:p14="http://schemas.microsoft.com/office/powerpoint/2010/main" val="296094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143</Words>
  <Application>Microsoft Macintosh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Elan</vt:lpstr>
      <vt:lpstr>Office Theme</vt:lpstr>
      <vt:lpstr>PowerPoint Presentation</vt:lpstr>
      <vt:lpstr>Changes in Individual Returns Overtime</vt:lpstr>
      <vt:lpstr>PowerPoint Presentation</vt:lpstr>
      <vt:lpstr>Business Innovation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Individual Returns Overtime</dc:title>
  <dc:creator>Belinda Roman</dc:creator>
  <cp:lastModifiedBy>Roy Q</cp:lastModifiedBy>
  <cp:revision>5</cp:revision>
  <dcterms:created xsi:type="dcterms:W3CDTF">2018-11-16T22:42:30Z</dcterms:created>
  <dcterms:modified xsi:type="dcterms:W3CDTF">2020-10-24T04:37:42Z</dcterms:modified>
</cp:coreProperties>
</file>