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56" r:id="rId2"/>
    <p:sldId id="257" r:id="rId3"/>
    <p:sldId id="258" r:id="rId4"/>
    <p:sldId id="259" r:id="rId5"/>
    <p:sldId id="260" r:id="rId6"/>
    <p:sldId id="265" r:id="rId7"/>
    <p:sldId id="261" r:id="rId8"/>
    <p:sldId id="263" r:id="rId9"/>
    <p:sldId id="262" r:id="rId10"/>
    <p:sldId id="268" r:id="rId11"/>
    <p:sldId id="269" r:id="rId12"/>
    <p:sldId id="270" r:id="rId13"/>
    <p:sldId id="271" r:id="rId14"/>
    <p:sldId id="266" r:id="rId15"/>
    <p:sldId id="264" r:id="rId16"/>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67" autoAdjust="0"/>
    <p:restoredTop sz="73197" autoAdjust="0"/>
  </p:normalViewPr>
  <p:slideViewPr>
    <p:cSldViewPr>
      <p:cViewPr>
        <p:scale>
          <a:sx n="73" d="100"/>
          <a:sy n="73" d="100"/>
        </p:scale>
        <p:origin x="1512" y="5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3" d="100"/>
          <a:sy n="83" d="100"/>
        </p:scale>
        <p:origin x="-1980"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elinda\Desktop\WEAI%20Seattle\Full%20Trade%20Shee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elinda\Desktop\WEAI%20Seattle\Full%20Trade%20Shee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Belinda\Desktop\WEAI%20Seattle\Full%20Trade%20Shee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5147959639512"/>
          <c:y val="0.16397358712925175"/>
          <c:w val="0.82415348471542549"/>
          <c:h val="0.81112554788521607"/>
        </c:manualLayout>
      </c:layout>
      <c:scatterChart>
        <c:scatterStyle val="lineMarker"/>
        <c:varyColors val="0"/>
        <c:ser>
          <c:idx val="0"/>
          <c:order val="0"/>
          <c:tx>
            <c:v>Canada</c:v>
          </c:tx>
          <c:spPr>
            <a:ln w="28575">
              <a:noFill/>
            </a:ln>
          </c:spPr>
          <c:marker>
            <c:symbol val="diamond"/>
            <c:size val="9"/>
            <c:spPr>
              <a:solidFill>
                <a:srgbClr val="FF0000"/>
              </a:solidFill>
            </c:spPr>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strRef>
              <c:f>Sheet2!$A$110:$A$141</c:f>
              <c:strCache>
                <c:ptCount val="32"/>
                <c:pt idx="0">
                  <c:v>'111'</c:v>
                </c:pt>
                <c:pt idx="1">
                  <c:v>'112'</c:v>
                </c:pt>
                <c:pt idx="2">
                  <c:v>'113'</c:v>
                </c:pt>
                <c:pt idx="3">
                  <c:v>'114'</c:v>
                </c:pt>
                <c:pt idx="4">
                  <c:v>'211'</c:v>
                </c:pt>
                <c:pt idx="5">
                  <c:v>'212'</c:v>
                </c:pt>
                <c:pt idx="6">
                  <c:v>'311'</c:v>
                </c:pt>
                <c:pt idx="7">
                  <c:v>'312'</c:v>
                </c:pt>
                <c:pt idx="8">
                  <c:v>'313'</c:v>
                </c:pt>
                <c:pt idx="9">
                  <c:v>'314'</c:v>
                </c:pt>
                <c:pt idx="10">
                  <c:v>'315'</c:v>
                </c:pt>
                <c:pt idx="11">
                  <c:v>'316'</c:v>
                </c:pt>
                <c:pt idx="12">
                  <c:v>'321'</c:v>
                </c:pt>
                <c:pt idx="13">
                  <c:v>'322'</c:v>
                </c:pt>
                <c:pt idx="14">
                  <c:v>'323'</c:v>
                </c:pt>
                <c:pt idx="15">
                  <c:v>'324'</c:v>
                </c:pt>
                <c:pt idx="16">
                  <c:v>'325'</c:v>
                </c:pt>
                <c:pt idx="17">
                  <c:v>'326'</c:v>
                </c:pt>
                <c:pt idx="18">
                  <c:v>'327'</c:v>
                </c:pt>
                <c:pt idx="19">
                  <c:v>'331'</c:v>
                </c:pt>
                <c:pt idx="20">
                  <c:v>'332'</c:v>
                </c:pt>
                <c:pt idx="21">
                  <c:v>'333'</c:v>
                </c:pt>
                <c:pt idx="22">
                  <c:v>'334'</c:v>
                </c:pt>
                <c:pt idx="23">
                  <c:v>'335'</c:v>
                </c:pt>
                <c:pt idx="24">
                  <c:v>'336'</c:v>
                </c:pt>
                <c:pt idx="25">
                  <c:v>'337'</c:v>
                </c:pt>
                <c:pt idx="26">
                  <c:v>'339'</c:v>
                </c:pt>
                <c:pt idx="27">
                  <c:v>'511'</c:v>
                </c:pt>
                <c:pt idx="28">
                  <c:v>'910'</c:v>
                </c:pt>
                <c:pt idx="29">
                  <c:v>'920'</c:v>
                </c:pt>
                <c:pt idx="30">
                  <c:v>'980'</c:v>
                </c:pt>
                <c:pt idx="31">
                  <c:v>'990'</c:v>
                </c:pt>
              </c:strCache>
            </c:strRef>
          </c:xVal>
          <c:yVal>
            <c:numRef>
              <c:f>Sheet2!$B$145:$B$176</c:f>
              <c:numCache>
                <c:formatCode>0.00</c:formatCode>
                <c:ptCount val="32"/>
                <c:pt idx="0">
                  <c:v>8.7590997985116807</c:v>
                </c:pt>
                <c:pt idx="1">
                  <c:v>11.395201477107236</c:v>
                </c:pt>
                <c:pt idx="2">
                  <c:v>1.2341267313801594</c:v>
                </c:pt>
                <c:pt idx="3">
                  <c:v>7.2594282980539706</c:v>
                </c:pt>
                <c:pt idx="4">
                  <c:v>8.0312356497234489</c:v>
                </c:pt>
                <c:pt idx="5">
                  <c:v>0.77942540286959672</c:v>
                </c:pt>
                <c:pt idx="6">
                  <c:v>5.2699605211491738</c:v>
                </c:pt>
                <c:pt idx="7">
                  <c:v>4.977739114993776</c:v>
                </c:pt>
                <c:pt idx="8">
                  <c:v>2.5496590827873371</c:v>
                </c:pt>
                <c:pt idx="9">
                  <c:v>10.781564052817906</c:v>
                </c:pt>
                <c:pt idx="10">
                  <c:v>0.11748938174878959</c:v>
                </c:pt>
                <c:pt idx="11">
                  <c:v>2.5250058827768775</c:v>
                </c:pt>
                <c:pt idx="12">
                  <c:v>0.51215641158223846</c:v>
                </c:pt>
                <c:pt idx="13">
                  <c:v>0.36639624574296442</c:v>
                </c:pt>
                <c:pt idx="14">
                  <c:v>2.3292296650100566</c:v>
                </c:pt>
                <c:pt idx="15">
                  <c:v>6.1481528706240347</c:v>
                </c:pt>
                <c:pt idx="16">
                  <c:v>10.511588106881444</c:v>
                </c:pt>
                <c:pt idx="17">
                  <c:v>0.93423108137006972</c:v>
                </c:pt>
                <c:pt idx="18">
                  <c:v>5.2533194759216487E-2</c:v>
                </c:pt>
                <c:pt idx="19">
                  <c:v>5.0798031415723406</c:v>
                </c:pt>
                <c:pt idx="20">
                  <c:v>4.6374302994181518</c:v>
                </c:pt>
                <c:pt idx="21">
                  <c:v>0.26211264021040254</c:v>
                </c:pt>
                <c:pt idx="22">
                  <c:v>5.0580579891250119</c:v>
                </c:pt>
                <c:pt idx="23">
                  <c:v>1.1418250167255177</c:v>
                </c:pt>
                <c:pt idx="24">
                  <c:v>3.2498633882681429</c:v>
                </c:pt>
                <c:pt idx="25">
                  <c:v>0.57502708900823007</c:v>
                </c:pt>
                <c:pt idx="26">
                  <c:v>0.45722622735304069</c:v>
                </c:pt>
                <c:pt idx="27">
                  <c:v>5.8251192388270159</c:v>
                </c:pt>
                <c:pt idx="28">
                  <c:v>0</c:v>
                </c:pt>
                <c:pt idx="29">
                  <c:v>2.7426229160325151</c:v>
                </c:pt>
                <c:pt idx="30">
                  <c:v>7.8113724861319263</c:v>
                </c:pt>
                <c:pt idx="31">
                  <c:v>1.2538290045773798E-3</c:v>
                </c:pt>
              </c:numCache>
            </c:numRef>
          </c:yVal>
          <c:smooth val="0"/>
          <c:extLst>
            <c:ext xmlns:c16="http://schemas.microsoft.com/office/drawing/2014/chart" uri="{C3380CC4-5D6E-409C-BE32-E72D297353CC}">
              <c16:uniqueId val="{00000000-2DED-8443-909D-CE071462B1B7}"/>
            </c:ext>
          </c:extLst>
        </c:ser>
        <c:ser>
          <c:idx val="1"/>
          <c:order val="1"/>
          <c:tx>
            <c:v>Mexico</c:v>
          </c:tx>
          <c:spPr>
            <a:ln w="28575">
              <a:noFill/>
            </a:ln>
          </c:spPr>
          <c:marker>
            <c:symbol val="square"/>
            <c:size val="9"/>
            <c:spPr>
              <a:solidFill>
                <a:schemeClr val="accent3">
                  <a:lumMod val="75000"/>
                </a:schemeClr>
              </a:solidFill>
            </c:spPr>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strRef>
              <c:f>Sheet2!$A$110:$A$141</c:f>
              <c:strCache>
                <c:ptCount val="32"/>
                <c:pt idx="0">
                  <c:v>'111'</c:v>
                </c:pt>
                <c:pt idx="1">
                  <c:v>'112'</c:v>
                </c:pt>
                <c:pt idx="2">
                  <c:v>'113'</c:v>
                </c:pt>
                <c:pt idx="3">
                  <c:v>'114'</c:v>
                </c:pt>
                <c:pt idx="4">
                  <c:v>'211'</c:v>
                </c:pt>
                <c:pt idx="5">
                  <c:v>'212'</c:v>
                </c:pt>
                <c:pt idx="6">
                  <c:v>'311'</c:v>
                </c:pt>
                <c:pt idx="7">
                  <c:v>'312'</c:v>
                </c:pt>
                <c:pt idx="8">
                  <c:v>'313'</c:v>
                </c:pt>
                <c:pt idx="9">
                  <c:v>'314'</c:v>
                </c:pt>
                <c:pt idx="10">
                  <c:v>'315'</c:v>
                </c:pt>
                <c:pt idx="11">
                  <c:v>'316'</c:v>
                </c:pt>
                <c:pt idx="12">
                  <c:v>'321'</c:v>
                </c:pt>
                <c:pt idx="13">
                  <c:v>'322'</c:v>
                </c:pt>
                <c:pt idx="14">
                  <c:v>'323'</c:v>
                </c:pt>
                <c:pt idx="15">
                  <c:v>'324'</c:v>
                </c:pt>
                <c:pt idx="16">
                  <c:v>'325'</c:v>
                </c:pt>
                <c:pt idx="17">
                  <c:v>'326'</c:v>
                </c:pt>
                <c:pt idx="18">
                  <c:v>'327'</c:v>
                </c:pt>
                <c:pt idx="19">
                  <c:v>'331'</c:v>
                </c:pt>
                <c:pt idx="20">
                  <c:v>'332'</c:v>
                </c:pt>
                <c:pt idx="21">
                  <c:v>'333'</c:v>
                </c:pt>
                <c:pt idx="22">
                  <c:v>'334'</c:v>
                </c:pt>
                <c:pt idx="23">
                  <c:v>'335'</c:v>
                </c:pt>
                <c:pt idx="24">
                  <c:v>'336'</c:v>
                </c:pt>
                <c:pt idx="25">
                  <c:v>'337'</c:v>
                </c:pt>
                <c:pt idx="26">
                  <c:v>'339'</c:v>
                </c:pt>
                <c:pt idx="27">
                  <c:v>'511'</c:v>
                </c:pt>
                <c:pt idx="28">
                  <c:v>'910'</c:v>
                </c:pt>
                <c:pt idx="29">
                  <c:v>'920'</c:v>
                </c:pt>
                <c:pt idx="30">
                  <c:v>'980'</c:v>
                </c:pt>
                <c:pt idx="31">
                  <c:v>'990'</c:v>
                </c:pt>
              </c:strCache>
            </c:strRef>
          </c:xVal>
          <c:yVal>
            <c:numRef>
              <c:f>Sheet2!$C$145:$C$176</c:f>
              <c:numCache>
                <c:formatCode>0.00</c:formatCode>
                <c:ptCount val="32"/>
                <c:pt idx="0">
                  <c:v>0.38797731907110833</c:v>
                </c:pt>
                <c:pt idx="1">
                  <c:v>0.13369841397406418</c:v>
                </c:pt>
                <c:pt idx="2">
                  <c:v>0.7017442993062073</c:v>
                </c:pt>
                <c:pt idx="3">
                  <c:v>0.46073354972650643</c:v>
                </c:pt>
                <c:pt idx="4">
                  <c:v>0.42530222168557719</c:v>
                </c:pt>
                <c:pt idx="5">
                  <c:v>1.0186229042123327</c:v>
                </c:pt>
                <c:pt idx="6">
                  <c:v>0.65539610995716457</c:v>
                </c:pt>
                <c:pt idx="7">
                  <c:v>0.46883800441463547</c:v>
                </c:pt>
                <c:pt idx="8">
                  <c:v>9.3042901221543517E-2</c:v>
                </c:pt>
                <c:pt idx="9">
                  <c:v>0.22893527153461868</c:v>
                </c:pt>
                <c:pt idx="10">
                  <c:v>1.0676839110317198</c:v>
                </c:pt>
                <c:pt idx="11">
                  <c:v>0.87965461773040154</c:v>
                </c:pt>
                <c:pt idx="12">
                  <c:v>1.0350806182698564</c:v>
                </c:pt>
                <c:pt idx="13">
                  <c:v>1.0479768992208276</c:v>
                </c:pt>
                <c:pt idx="14">
                  <c:v>0.88425495351489802</c:v>
                </c:pt>
                <c:pt idx="15">
                  <c:v>0.43966743420073678</c:v>
                </c:pt>
                <c:pt idx="16">
                  <c:v>0.22805231421749489</c:v>
                </c:pt>
                <c:pt idx="17">
                  <c:v>0.94666210366509052</c:v>
                </c:pt>
                <c:pt idx="18">
                  <c:v>1.0717085700774527</c:v>
                </c:pt>
                <c:pt idx="19">
                  <c:v>0.67638970915354513</c:v>
                </c:pt>
                <c:pt idx="20">
                  <c:v>0.70390397129627136</c:v>
                </c:pt>
                <c:pt idx="21">
                  <c:v>1.036234011076655</c:v>
                </c:pt>
                <c:pt idx="22">
                  <c:v>0.65545068707697984</c:v>
                </c:pt>
                <c:pt idx="23">
                  <c:v>0.98648648705714725</c:v>
                </c:pt>
                <c:pt idx="24">
                  <c:v>0.80978679431752842</c:v>
                </c:pt>
                <c:pt idx="25">
                  <c:v>1.035211828433682</c:v>
                </c:pt>
                <c:pt idx="26">
                  <c:v>1.0437397791380976</c:v>
                </c:pt>
                <c:pt idx="27">
                  <c:v>0</c:v>
                </c:pt>
                <c:pt idx="28">
                  <c:v>0.43698142523731948</c:v>
                </c:pt>
                <c:pt idx="29">
                  <c:v>0.23801504438420165</c:v>
                </c:pt>
                <c:pt idx="30">
                  <c:v>0.27231156532181239</c:v>
                </c:pt>
                <c:pt idx="31">
                  <c:v>1.0804460072723587</c:v>
                </c:pt>
              </c:numCache>
            </c:numRef>
          </c:yVal>
          <c:smooth val="0"/>
          <c:extLst>
            <c:ext xmlns:c16="http://schemas.microsoft.com/office/drawing/2014/chart" uri="{C3380CC4-5D6E-409C-BE32-E72D297353CC}">
              <c16:uniqueId val="{00000001-2DED-8443-909D-CE071462B1B7}"/>
            </c:ext>
          </c:extLst>
        </c:ser>
        <c:ser>
          <c:idx val="2"/>
          <c:order val="2"/>
          <c:tx>
            <c:v>US</c:v>
          </c:tx>
          <c:spPr>
            <a:ln w="28575">
              <a:noFill/>
            </a:ln>
          </c:spPr>
          <c:marker>
            <c:symbol val="triangle"/>
            <c:size val="9"/>
            <c:spPr>
              <a:solidFill>
                <a:schemeClr val="accent1">
                  <a:lumMod val="75000"/>
                </a:schemeClr>
              </a:solidFill>
            </c:spPr>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strRef>
              <c:f>Sheet2!$A$110:$A$141</c:f>
              <c:strCache>
                <c:ptCount val="32"/>
                <c:pt idx="0">
                  <c:v>'111'</c:v>
                </c:pt>
                <c:pt idx="1">
                  <c:v>'112'</c:v>
                </c:pt>
                <c:pt idx="2">
                  <c:v>'113'</c:v>
                </c:pt>
                <c:pt idx="3">
                  <c:v>'114'</c:v>
                </c:pt>
                <c:pt idx="4">
                  <c:v>'211'</c:v>
                </c:pt>
                <c:pt idx="5">
                  <c:v>'212'</c:v>
                </c:pt>
                <c:pt idx="6">
                  <c:v>'311'</c:v>
                </c:pt>
                <c:pt idx="7">
                  <c:v>'312'</c:v>
                </c:pt>
                <c:pt idx="8">
                  <c:v>'313'</c:v>
                </c:pt>
                <c:pt idx="9">
                  <c:v>'314'</c:v>
                </c:pt>
                <c:pt idx="10">
                  <c:v>'315'</c:v>
                </c:pt>
                <c:pt idx="11">
                  <c:v>'316'</c:v>
                </c:pt>
                <c:pt idx="12">
                  <c:v>'321'</c:v>
                </c:pt>
                <c:pt idx="13">
                  <c:v>'322'</c:v>
                </c:pt>
                <c:pt idx="14">
                  <c:v>'323'</c:v>
                </c:pt>
                <c:pt idx="15">
                  <c:v>'324'</c:v>
                </c:pt>
                <c:pt idx="16">
                  <c:v>'325'</c:v>
                </c:pt>
                <c:pt idx="17">
                  <c:v>'326'</c:v>
                </c:pt>
                <c:pt idx="18">
                  <c:v>'327'</c:v>
                </c:pt>
                <c:pt idx="19">
                  <c:v>'331'</c:v>
                </c:pt>
                <c:pt idx="20">
                  <c:v>'332'</c:v>
                </c:pt>
                <c:pt idx="21">
                  <c:v>'333'</c:v>
                </c:pt>
                <c:pt idx="22">
                  <c:v>'334'</c:v>
                </c:pt>
                <c:pt idx="23">
                  <c:v>'335'</c:v>
                </c:pt>
                <c:pt idx="24">
                  <c:v>'336'</c:v>
                </c:pt>
                <c:pt idx="25">
                  <c:v>'337'</c:v>
                </c:pt>
                <c:pt idx="26">
                  <c:v>'339'</c:v>
                </c:pt>
                <c:pt idx="27">
                  <c:v>'511'</c:v>
                </c:pt>
                <c:pt idx="28">
                  <c:v>'910'</c:v>
                </c:pt>
                <c:pt idx="29">
                  <c:v>'920'</c:v>
                </c:pt>
                <c:pt idx="30">
                  <c:v>'980'</c:v>
                </c:pt>
                <c:pt idx="31">
                  <c:v>'990'</c:v>
                </c:pt>
              </c:strCache>
            </c:strRef>
          </c:xVal>
          <c:yVal>
            <c:numRef>
              <c:f>Sheet2!$B$110:$B$141</c:f>
              <c:numCache>
                <c:formatCode>0.00</c:formatCode>
                <c:ptCount val="32"/>
                <c:pt idx="0">
                  <c:v>0.67250529773040257</c:v>
                </c:pt>
                <c:pt idx="1">
                  <c:v>27.465536064149283</c:v>
                </c:pt>
                <c:pt idx="2">
                  <c:v>163.40166372561853</c:v>
                </c:pt>
                <c:pt idx="3">
                  <c:v>27.167934260585493</c:v>
                </c:pt>
                <c:pt idx="4">
                  <c:v>12.363684056260375</c:v>
                </c:pt>
                <c:pt idx="5">
                  <c:v>0.29856440862735134</c:v>
                </c:pt>
                <c:pt idx="6">
                  <c:v>5.3461967078909476</c:v>
                </c:pt>
                <c:pt idx="7">
                  <c:v>127.03181092165167</c:v>
                </c:pt>
                <c:pt idx="8">
                  <c:v>456.45079514195675</c:v>
                </c:pt>
                <c:pt idx="9">
                  <c:v>0.3050315667837451</c:v>
                </c:pt>
                <c:pt idx="10">
                  <c:v>2.1557227168292505</c:v>
                </c:pt>
                <c:pt idx="11">
                  <c:v>0.96807484837358093</c:v>
                </c:pt>
                <c:pt idx="12">
                  <c:v>2.9939530741748772</c:v>
                </c:pt>
                <c:pt idx="13">
                  <c:v>2.1880117240386103</c:v>
                </c:pt>
                <c:pt idx="14">
                  <c:v>7.2699693625800519</c:v>
                </c:pt>
                <c:pt idx="15">
                  <c:v>90.325438539311833</c:v>
                </c:pt>
                <c:pt idx="16">
                  <c:v>13.190395368436702</c:v>
                </c:pt>
                <c:pt idx="17">
                  <c:v>34.975742422895848</c:v>
                </c:pt>
                <c:pt idx="18">
                  <c:v>2.7963880613903696</c:v>
                </c:pt>
                <c:pt idx="19">
                  <c:v>1.8746179348991838</c:v>
                </c:pt>
                <c:pt idx="20">
                  <c:v>6.1767961048490454</c:v>
                </c:pt>
                <c:pt idx="21">
                  <c:v>13.783777078311477</c:v>
                </c:pt>
                <c:pt idx="22">
                  <c:v>15.025872962111999</c:v>
                </c:pt>
                <c:pt idx="23">
                  <c:v>2.3445776881034996</c:v>
                </c:pt>
                <c:pt idx="24">
                  <c:v>8.3052112099887569</c:v>
                </c:pt>
                <c:pt idx="25">
                  <c:v>3.6465325690180857E-2</c:v>
                </c:pt>
                <c:pt idx="26">
                  <c:v>0.48489639392299588</c:v>
                </c:pt>
                <c:pt idx="27">
                  <c:v>360.34812200224002</c:v>
                </c:pt>
                <c:pt idx="28">
                  <c:v>373.65051821579277</c:v>
                </c:pt>
                <c:pt idx="29">
                  <c:v>363.45392142509274</c:v>
                </c:pt>
                <c:pt idx="30">
                  <c:v>111.24792533252769</c:v>
                </c:pt>
                <c:pt idx="31">
                  <c:v>7.4578849800380848E-2</c:v>
                </c:pt>
              </c:numCache>
            </c:numRef>
          </c:yVal>
          <c:smooth val="0"/>
          <c:extLst>
            <c:ext xmlns:c16="http://schemas.microsoft.com/office/drawing/2014/chart" uri="{C3380CC4-5D6E-409C-BE32-E72D297353CC}">
              <c16:uniqueId val="{00000002-2DED-8443-909D-CE071462B1B7}"/>
            </c:ext>
          </c:extLst>
        </c:ser>
        <c:dLbls>
          <c:showLegendKey val="0"/>
          <c:showVal val="0"/>
          <c:showCatName val="0"/>
          <c:showSerName val="0"/>
          <c:showPercent val="0"/>
          <c:showBubbleSize val="0"/>
        </c:dLbls>
        <c:axId val="116517888"/>
        <c:axId val="91601152"/>
      </c:scatterChart>
      <c:valAx>
        <c:axId val="116517888"/>
        <c:scaling>
          <c:orientation val="minMax"/>
          <c:max val="9"/>
          <c:min val="1"/>
        </c:scaling>
        <c:delete val="0"/>
        <c:axPos val="b"/>
        <c:numFmt formatCode="General" sourceLinked="0"/>
        <c:majorTickMark val="cross"/>
        <c:minorTickMark val="none"/>
        <c:tickLblPos val="nextTo"/>
        <c:crossAx val="91601152"/>
        <c:crossesAt val="1"/>
        <c:crossBetween val="midCat"/>
        <c:majorUnit val="1"/>
      </c:valAx>
      <c:valAx>
        <c:axId val="91601152"/>
        <c:scaling>
          <c:logBase val="10"/>
          <c:orientation val="minMax"/>
          <c:max val="500"/>
          <c:min val="1.0000000000000002E-3"/>
        </c:scaling>
        <c:delete val="0"/>
        <c:axPos val="l"/>
        <c:majorGridlines>
          <c:spPr>
            <a:ln>
              <a:noFill/>
            </a:ln>
          </c:spPr>
        </c:majorGridlines>
        <c:numFmt formatCode="0.00" sourceLinked="1"/>
        <c:majorTickMark val="cross"/>
        <c:minorTickMark val="none"/>
        <c:tickLblPos val="nextTo"/>
        <c:crossAx val="116517888"/>
        <c:crossesAt val="1"/>
        <c:crossBetween val="midCat"/>
        <c:majorUnit val="50"/>
        <c:minorUnit val="10"/>
      </c:valAx>
    </c:plotArea>
    <c:legend>
      <c:legendPos val="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Canada</c:v>
          </c:tx>
          <c:spPr>
            <a:ln w="28575">
              <a:noFill/>
            </a:ln>
          </c:spPr>
          <c:marker>
            <c:symbol val="diamond"/>
            <c:size val="9"/>
            <c:spPr>
              <a:solidFill>
                <a:srgbClr val="FF0000"/>
              </a:solidFill>
            </c:spPr>
          </c:marker>
          <c:xVal>
            <c:strRef>
              <c:f>Sheet2!$A$110:$A$141</c:f>
              <c:strCache>
                <c:ptCount val="32"/>
                <c:pt idx="0">
                  <c:v>'111'</c:v>
                </c:pt>
                <c:pt idx="1">
                  <c:v>'112'</c:v>
                </c:pt>
                <c:pt idx="2">
                  <c:v>'113'</c:v>
                </c:pt>
                <c:pt idx="3">
                  <c:v>'114'</c:v>
                </c:pt>
                <c:pt idx="4">
                  <c:v>'211'</c:v>
                </c:pt>
                <c:pt idx="5">
                  <c:v>'212'</c:v>
                </c:pt>
                <c:pt idx="6">
                  <c:v>'311'</c:v>
                </c:pt>
                <c:pt idx="7">
                  <c:v>'312'</c:v>
                </c:pt>
                <c:pt idx="8">
                  <c:v>'313'</c:v>
                </c:pt>
                <c:pt idx="9">
                  <c:v>'314'</c:v>
                </c:pt>
                <c:pt idx="10">
                  <c:v>'315'</c:v>
                </c:pt>
                <c:pt idx="11">
                  <c:v>'316'</c:v>
                </c:pt>
                <c:pt idx="12">
                  <c:v>'321'</c:v>
                </c:pt>
                <c:pt idx="13">
                  <c:v>'322'</c:v>
                </c:pt>
                <c:pt idx="14">
                  <c:v>'323'</c:v>
                </c:pt>
                <c:pt idx="15">
                  <c:v>'324'</c:v>
                </c:pt>
                <c:pt idx="16">
                  <c:v>'325'</c:v>
                </c:pt>
                <c:pt idx="17">
                  <c:v>'326'</c:v>
                </c:pt>
                <c:pt idx="18">
                  <c:v>'327'</c:v>
                </c:pt>
                <c:pt idx="19">
                  <c:v>'331'</c:v>
                </c:pt>
                <c:pt idx="20">
                  <c:v>'332'</c:v>
                </c:pt>
                <c:pt idx="21">
                  <c:v>'333'</c:v>
                </c:pt>
                <c:pt idx="22">
                  <c:v>'334'</c:v>
                </c:pt>
                <c:pt idx="23">
                  <c:v>'335'</c:v>
                </c:pt>
                <c:pt idx="24">
                  <c:v>'336'</c:v>
                </c:pt>
                <c:pt idx="25">
                  <c:v>'337'</c:v>
                </c:pt>
                <c:pt idx="26">
                  <c:v>'339'</c:v>
                </c:pt>
                <c:pt idx="27">
                  <c:v>'511'</c:v>
                </c:pt>
                <c:pt idx="28">
                  <c:v>'910'</c:v>
                </c:pt>
                <c:pt idx="29">
                  <c:v>'920'</c:v>
                </c:pt>
                <c:pt idx="30">
                  <c:v>'980'</c:v>
                </c:pt>
                <c:pt idx="31">
                  <c:v>'990'</c:v>
                </c:pt>
              </c:strCache>
            </c:strRef>
          </c:xVal>
          <c:yVal>
            <c:numRef>
              <c:f>Sheet2!$D$145:$D$176</c:f>
              <c:numCache>
                <c:formatCode>0.00</c:formatCode>
                <c:ptCount val="32"/>
                <c:pt idx="0">
                  <c:v>1.0007472594155493</c:v>
                </c:pt>
                <c:pt idx="1">
                  <c:v>0.94503600543583932</c:v>
                </c:pt>
                <c:pt idx="2">
                  <c:v>0.98581721317232895</c:v>
                </c:pt>
                <c:pt idx="3">
                  <c:v>0.98851139991976877</c:v>
                </c:pt>
                <c:pt idx="4">
                  <c:v>0.82964467088628446</c:v>
                </c:pt>
                <c:pt idx="5">
                  <c:v>1.0014039632873022</c:v>
                </c:pt>
                <c:pt idx="6">
                  <c:v>0.9992073231794264</c:v>
                </c:pt>
                <c:pt idx="7">
                  <c:v>0.29818034033988344</c:v>
                </c:pt>
                <c:pt idx="8">
                  <c:v>0.39377824226306385</c:v>
                </c:pt>
                <c:pt idx="9">
                  <c:v>1.0009297684484091</c:v>
                </c:pt>
                <c:pt idx="10">
                  <c:v>1.0005770537237038</c:v>
                </c:pt>
                <c:pt idx="11">
                  <c:v>0.99994757186577721</c:v>
                </c:pt>
                <c:pt idx="12">
                  <c:v>1.0009500211279707</c:v>
                </c:pt>
                <c:pt idx="13">
                  <c:v>1.0009123489251275</c:v>
                </c:pt>
                <c:pt idx="14">
                  <c:v>1.0004198113391429</c:v>
                </c:pt>
                <c:pt idx="15">
                  <c:v>0.92897359248547262</c:v>
                </c:pt>
                <c:pt idx="16">
                  <c:v>0.97819352087596745</c:v>
                </c:pt>
                <c:pt idx="17">
                  <c:v>0.94789288877639177</c:v>
                </c:pt>
                <c:pt idx="18">
                  <c:v>0.99911489266654663</c:v>
                </c:pt>
                <c:pt idx="19">
                  <c:v>0.99979073947153019</c:v>
                </c:pt>
                <c:pt idx="20">
                  <c:v>0.99877463991084237</c:v>
                </c:pt>
                <c:pt idx="21">
                  <c:v>0.99450243156392271</c:v>
                </c:pt>
                <c:pt idx="22">
                  <c:v>0.98187797595134152</c:v>
                </c:pt>
                <c:pt idx="23">
                  <c:v>0.99905680596488133</c:v>
                </c:pt>
                <c:pt idx="24">
                  <c:v>0.99790305717456507</c:v>
                </c:pt>
                <c:pt idx="25">
                  <c:v>1.0014008988302945</c:v>
                </c:pt>
                <c:pt idx="26">
                  <c:v>1.0011702088821204</c:v>
                </c:pt>
                <c:pt idx="27">
                  <c:v>0.87174434797110756</c:v>
                </c:pt>
                <c:pt idx="28">
                  <c:v>0.82316279828400574</c:v>
                </c:pt>
                <c:pt idx="29">
                  <c:v>0.84561626525840083</c:v>
                </c:pt>
                <c:pt idx="30">
                  <c:v>6.9193922457421217E-2</c:v>
                </c:pt>
                <c:pt idx="31">
                  <c:v>0.525431471592118</c:v>
                </c:pt>
              </c:numCache>
            </c:numRef>
          </c:yVal>
          <c:smooth val="0"/>
          <c:extLst>
            <c:ext xmlns:c16="http://schemas.microsoft.com/office/drawing/2014/chart" uri="{C3380CC4-5D6E-409C-BE32-E72D297353CC}">
              <c16:uniqueId val="{00000000-FA78-4B44-B96F-B6A8C6A2F1A4}"/>
            </c:ext>
          </c:extLst>
        </c:ser>
        <c:ser>
          <c:idx val="1"/>
          <c:order val="1"/>
          <c:tx>
            <c:v>Mexico</c:v>
          </c:tx>
          <c:spPr>
            <a:ln w="28575">
              <a:noFill/>
            </a:ln>
          </c:spPr>
          <c:marker>
            <c:symbol val="square"/>
            <c:size val="9"/>
            <c:spPr>
              <a:solidFill>
                <a:schemeClr val="accent3">
                  <a:lumMod val="75000"/>
                </a:schemeClr>
              </a:solidFill>
            </c:spPr>
          </c:marke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strRef>
              <c:f>Sheet2!$A$145:$A$176</c:f>
              <c:strCache>
                <c:ptCount val="32"/>
                <c:pt idx="0">
                  <c:v>'111'</c:v>
                </c:pt>
                <c:pt idx="1">
                  <c:v>'112'</c:v>
                </c:pt>
                <c:pt idx="2">
                  <c:v>'113'</c:v>
                </c:pt>
                <c:pt idx="3">
                  <c:v>'114'</c:v>
                </c:pt>
                <c:pt idx="4">
                  <c:v>'211'</c:v>
                </c:pt>
                <c:pt idx="5">
                  <c:v>'212'</c:v>
                </c:pt>
                <c:pt idx="6">
                  <c:v>'311'</c:v>
                </c:pt>
                <c:pt idx="7">
                  <c:v>'312'</c:v>
                </c:pt>
                <c:pt idx="8">
                  <c:v>'313'</c:v>
                </c:pt>
                <c:pt idx="9">
                  <c:v>'314'</c:v>
                </c:pt>
                <c:pt idx="10">
                  <c:v>'315'</c:v>
                </c:pt>
                <c:pt idx="11">
                  <c:v>'316'</c:v>
                </c:pt>
                <c:pt idx="12">
                  <c:v>'321'</c:v>
                </c:pt>
                <c:pt idx="13">
                  <c:v>'322'</c:v>
                </c:pt>
                <c:pt idx="14">
                  <c:v>'323'</c:v>
                </c:pt>
                <c:pt idx="15">
                  <c:v>'324'</c:v>
                </c:pt>
                <c:pt idx="16">
                  <c:v>'325'</c:v>
                </c:pt>
                <c:pt idx="17">
                  <c:v>'326'</c:v>
                </c:pt>
                <c:pt idx="18">
                  <c:v>'327'</c:v>
                </c:pt>
                <c:pt idx="19">
                  <c:v>'331'</c:v>
                </c:pt>
                <c:pt idx="20">
                  <c:v>'332'</c:v>
                </c:pt>
                <c:pt idx="21">
                  <c:v>'333'</c:v>
                </c:pt>
                <c:pt idx="22">
                  <c:v>'334'</c:v>
                </c:pt>
                <c:pt idx="23">
                  <c:v>'335'</c:v>
                </c:pt>
                <c:pt idx="24">
                  <c:v>'336'</c:v>
                </c:pt>
                <c:pt idx="25">
                  <c:v>'337'</c:v>
                </c:pt>
                <c:pt idx="26">
                  <c:v>'339'</c:v>
                </c:pt>
                <c:pt idx="27">
                  <c:v>'511'</c:v>
                </c:pt>
                <c:pt idx="28">
                  <c:v>'910'</c:v>
                </c:pt>
                <c:pt idx="29">
                  <c:v>'920'</c:v>
                </c:pt>
                <c:pt idx="30">
                  <c:v>'980'</c:v>
                </c:pt>
                <c:pt idx="31">
                  <c:v>'990'</c:v>
                </c:pt>
              </c:strCache>
            </c:strRef>
          </c:xVal>
          <c:yVal>
            <c:numRef>
              <c:f>Sheet2!$E$145:$E$176</c:f>
              <c:numCache>
                <c:formatCode>0.00</c:formatCode>
                <c:ptCount val="32"/>
                <c:pt idx="0">
                  <c:v>1.0008394582439659</c:v>
                </c:pt>
                <c:pt idx="1">
                  <c:v>1.0033906953381266</c:v>
                </c:pt>
                <c:pt idx="2">
                  <c:v>0.78335017739911972</c:v>
                </c:pt>
                <c:pt idx="3">
                  <c:v>0.98772654608528632</c:v>
                </c:pt>
                <c:pt idx="4">
                  <c:v>1.1006410195665159</c:v>
                </c:pt>
                <c:pt idx="5">
                  <c:v>1.0015479564046799</c:v>
                </c:pt>
                <c:pt idx="6">
                  <c:v>0.99607443253644201</c:v>
                </c:pt>
                <c:pt idx="7">
                  <c:v>1.2944726765208914</c:v>
                </c:pt>
                <c:pt idx="8">
                  <c:v>0.22722670353348953</c:v>
                </c:pt>
                <c:pt idx="9">
                  <c:v>1.0006807036860621</c:v>
                </c:pt>
                <c:pt idx="10">
                  <c:v>1.0019975676965716</c:v>
                </c:pt>
                <c:pt idx="11">
                  <c:v>1.001543511210423</c:v>
                </c:pt>
                <c:pt idx="12">
                  <c:v>0.99936476616435277</c:v>
                </c:pt>
                <c:pt idx="13">
                  <c:v>1.0000522193352042</c:v>
                </c:pt>
                <c:pt idx="14">
                  <c:v>0.99428498936017851</c:v>
                </c:pt>
                <c:pt idx="15">
                  <c:v>0.90145350127896529</c:v>
                </c:pt>
                <c:pt idx="16">
                  <c:v>0.93600603798951543</c:v>
                </c:pt>
                <c:pt idx="17">
                  <c:v>0.89330110496161486</c:v>
                </c:pt>
                <c:pt idx="18">
                  <c:v>0.99907018407672166</c:v>
                </c:pt>
                <c:pt idx="19">
                  <c:v>0.99937574830565767</c:v>
                </c:pt>
                <c:pt idx="20">
                  <c:v>0.99679575468292159</c:v>
                </c:pt>
                <c:pt idx="21">
                  <c:v>0.98285164934697977</c:v>
                </c:pt>
                <c:pt idx="22">
                  <c:v>0.98996645809389361</c:v>
                </c:pt>
                <c:pt idx="23">
                  <c:v>1.0006713545073664</c:v>
                </c:pt>
                <c:pt idx="24">
                  <c:v>0.99640596221107269</c:v>
                </c:pt>
                <c:pt idx="25">
                  <c:v>1.0017309341865057</c:v>
                </c:pt>
                <c:pt idx="26">
                  <c:v>1.0013166899994559</c:v>
                </c:pt>
                <c:pt idx="27">
                  <c:v>1.5558272540357368E-3</c:v>
                </c:pt>
                <c:pt idx="28">
                  <c:v>0.19036111285905744</c:v>
                </c:pt>
                <c:pt idx="29">
                  <c:v>2.5237949213879736E-2</c:v>
                </c:pt>
                <c:pt idx="30">
                  <c:v>1.8464427140140758</c:v>
                </c:pt>
                <c:pt idx="31">
                  <c:v>0.27337062906593002</c:v>
                </c:pt>
              </c:numCache>
            </c:numRef>
          </c:yVal>
          <c:smooth val="0"/>
          <c:extLst>
            <c:ext xmlns:c16="http://schemas.microsoft.com/office/drawing/2014/chart" uri="{C3380CC4-5D6E-409C-BE32-E72D297353CC}">
              <c16:uniqueId val="{00000001-FA78-4B44-B96F-B6A8C6A2F1A4}"/>
            </c:ext>
          </c:extLst>
        </c:ser>
        <c:ser>
          <c:idx val="2"/>
          <c:order val="2"/>
          <c:tx>
            <c:v>US</c:v>
          </c:tx>
          <c:spPr>
            <a:ln w="28575">
              <a:noFill/>
            </a:ln>
          </c:spPr>
          <c:marker>
            <c:symbol val="triangle"/>
            <c:size val="8"/>
            <c:spPr>
              <a:solidFill>
                <a:schemeClr val="accent1">
                  <a:lumMod val="75000"/>
                </a:schemeClr>
              </a:solidFill>
            </c:spPr>
          </c:marker>
          <c:xVal>
            <c:strRef>
              <c:f>Sheet2!$A$110:$A$141</c:f>
              <c:strCache>
                <c:ptCount val="32"/>
                <c:pt idx="0">
                  <c:v>'111'</c:v>
                </c:pt>
                <c:pt idx="1">
                  <c:v>'112'</c:v>
                </c:pt>
                <c:pt idx="2">
                  <c:v>'113'</c:v>
                </c:pt>
                <c:pt idx="3">
                  <c:v>'114'</c:v>
                </c:pt>
                <c:pt idx="4">
                  <c:v>'211'</c:v>
                </c:pt>
                <c:pt idx="5">
                  <c:v>'212'</c:v>
                </c:pt>
                <c:pt idx="6">
                  <c:v>'311'</c:v>
                </c:pt>
                <c:pt idx="7">
                  <c:v>'312'</c:v>
                </c:pt>
                <c:pt idx="8">
                  <c:v>'313'</c:v>
                </c:pt>
                <c:pt idx="9">
                  <c:v>'314'</c:v>
                </c:pt>
                <c:pt idx="10">
                  <c:v>'315'</c:v>
                </c:pt>
                <c:pt idx="11">
                  <c:v>'316'</c:v>
                </c:pt>
                <c:pt idx="12">
                  <c:v>'321'</c:v>
                </c:pt>
                <c:pt idx="13">
                  <c:v>'322'</c:v>
                </c:pt>
                <c:pt idx="14">
                  <c:v>'323'</c:v>
                </c:pt>
                <c:pt idx="15">
                  <c:v>'324'</c:v>
                </c:pt>
                <c:pt idx="16">
                  <c:v>'325'</c:v>
                </c:pt>
                <c:pt idx="17">
                  <c:v>'326'</c:v>
                </c:pt>
                <c:pt idx="18">
                  <c:v>'327'</c:v>
                </c:pt>
                <c:pt idx="19">
                  <c:v>'331'</c:v>
                </c:pt>
                <c:pt idx="20">
                  <c:v>'332'</c:v>
                </c:pt>
                <c:pt idx="21">
                  <c:v>'333'</c:v>
                </c:pt>
                <c:pt idx="22">
                  <c:v>'334'</c:v>
                </c:pt>
                <c:pt idx="23">
                  <c:v>'335'</c:v>
                </c:pt>
                <c:pt idx="24">
                  <c:v>'336'</c:v>
                </c:pt>
                <c:pt idx="25">
                  <c:v>'337'</c:v>
                </c:pt>
                <c:pt idx="26">
                  <c:v>'339'</c:v>
                </c:pt>
                <c:pt idx="27">
                  <c:v>'511'</c:v>
                </c:pt>
                <c:pt idx="28">
                  <c:v>'910'</c:v>
                </c:pt>
                <c:pt idx="29">
                  <c:v>'920'</c:v>
                </c:pt>
                <c:pt idx="30">
                  <c:v>'980'</c:v>
                </c:pt>
                <c:pt idx="31">
                  <c:v>'990'</c:v>
                </c:pt>
              </c:strCache>
            </c:strRef>
          </c:xVal>
          <c:yVal>
            <c:numRef>
              <c:f>Sheet2!$C$110:$C$141</c:f>
              <c:numCache>
                <c:formatCode>0.00</c:formatCode>
                <c:ptCount val="32"/>
                <c:pt idx="0">
                  <c:v>1.0007472594155493</c:v>
                </c:pt>
                <c:pt idx="1">
                  <c:v>0.94503600543583932</c:v>
                </c:pt>
                <c:pt idx="2">
                  <c:v>0.98581721317232895</c:v>
                </c:pt>
                <c:pt idx="3">
                  <c:v>0.98851139991976877</c:v>
                </c:pt>
                <c:pt idx="4">
                  <c:v>0.82964467088628446</c:v>
                </c:pt>
                <c:pt idx="5">
                  <c:v>1.0014039632873022</c:v>
                </c:pt>
                <c:pt idx="6">
                  <c:v>0.9992073231794264</c:v>
                </c:pt>
                <c:pt idx="7">
                  <c:v>0.29818034033988344</c:v>
                </c:pt>
                <c:pt idx="8">
                  <c:v>0.39377824226306385</c:v>
                </c:pt>
                <c:pt idx="9">
                  <c:v>1.0009297684484091</c:v>
                </c:pt>
                <c:pt idx="10">
                  <c:v>1.0005770537237038</c:v>
                </c:pt>
                <c:pt idx="11">
                  <c:v>0.99994757186577721</c:v>
                </c:pt>
                <c:pt idx="12">
                  <c:v>1.0009500211279707</c:v>
                </c:pt>
                <c:pt idx="13">
                  <c:v>1.0009123489251275</c:v>
                </c:pt>
                <c:pt idx="14">
                  <c:v>1.0004198113391429</c:v>
                </c:pt>
                <c:pt idx="15">
                  <c:v>0.92897359248547262</c:v>
                </c:pt>
                <c:pt idx="16">
                  <c:v>0.97819352087596745</c:v>
                </c:pt>
                <c:pt idx="17">
                  <c:v>0.94789288877639177</c:v>
                </c:pt>
                <c:pt idx="18">
                  <c:v>0.99911489266654663</c:v>
                </c:pt>
                <c:pt idx="19">
                  <c:v>0.99979073947153019</c:v>
                </c:pt>
                <c:pt idx="20">
                  <c:v>0.99877463991084237</c:v>
                </c:pt>
                <c:pt idx="21">
                  <c:v>0.99450243156392271</c:v>
                </c:pt>
                <c:pt idx="22">
                  <c:v>0.98187797595134152</c:v>
                </c:pt>
                <c:pt idx="23">
                  <c:v>0.99905680596488133</c:v>
                </c:pt>
                <c:pt idx="24">
                  <c:v>0.99790305717456507</c:v>
                </c:pt>
                <c:pt idx="25">
                  <c:v>1.0014008988302945</c:v>
                </c:pt>
                <c:pt idx="26">
                  <c:v>1.0011702088821204</c:v>
                </c:pt>
                <c:pt idx="27">
                  <c:v>0.87174434797110756</c:v>
                </c:pt>
                <c:pt idx="28">
                  <c:v>0.82316279828400574</c:v>
                </c:pt>
                <c:pt idx="29">
                  <c:v>0.84561626525840083</c:v>
                </c:pt>
                <c:pt idx="30">
                  <c:v>6.9193922457421217E-2</c:v>
                </c:pt>
                <c:pt idx="31">
                  <c:v>0.525431471592118</c:v>
                </c:pt>
              </c:numCache>
            </c:numRef>
          </c:yVal>
          <c:smooth val="0"/>
          <c:extLst>
            <c:ext xmlns:c16="http://schemas.microsoft.com/office/drawing/2014/chart" uri="{C3380CC4-5D6E-409C-BE32-E72D297353CC}">
              <c16:uniqueId val="{00000002-FA78-4B44-B96F-B6A8C6A2F1A4}"/>
            </c:ext>
          </c:extLst>
        </c:ser>
        <c:dLbls>
          <c:showLegendKey val="0"/>
          <c:showVal val="0"/>
          <c:showCatName val="0"/>
          <c:showSerName val="0"/>
          <c:showPercent val="0"/>
          <c:showBubbleSize val="0"/>
        </c:dLbls>
        <c:axId val="91889024"/>
        <c:axId val="91891200"/>
      </c:scatterChart>
      <c:valAx>
        <c:axId val="91889024"/>
        <c:scaling>
          <c:orientation val="minMax"/>
          <c:max val="9"/>
          <c:min val="1"/>
        </c:scaling>
        <c:delete val="0"/>
        <c:axPos val="b"/>
        <c:majorGridlines>
          <c:spPr>
            <a:ln>
              <a:noFill/>
            </a:ln>
          </c:spPr>
        </c:majorGridlines>
        <c:minorGridlines>
          <c:spPr>
            <a:ln>
              <a:noFill/>
            </a:ln>
          </c:spPr>
        </c:minorGridlines>
        <c:majorTickMark val="cross"/>
        <c:minorTickMark val="none"/>
        <c:tickLblPos val="nextTo"/>
        <c:crossAx val="91891200"/>
        <c:crossesAt val="1"/>
        <c:crossBetween val="midCat"/>
        <c:majorUnit val="1"/>
      </c:valAx>
      <c:valAx>
        <c:axId val="91891200"/>
        <c:scaling>
          <c:orientation val="minMax"/>
        </c:scaling>
        <c:delete val="0"/>
        <c:axPos val="l"/>
        <c:majorGridlines>
          <c:spPr>
            <a:ln>
              <a:noFill/>
            </a:ln>
          </c:spPr>
        </c:majorGridlines>
        <c:numFmt formatCode="0.00" sourceLinked="1"/>
        <c:majorTickMark val="out"/>
        <c:minorTickMark val="none"/>
        <c:tickLblPos val="nextTo"/>
        <c:crossAx val="91889024"/>
        <c:crosses val="autoZero"/>
        <c:crossBetween val="midCat"/>
      </c:valAx>
    </c:plotArea>
    <c:legend>
      <c:legendPos val="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Canada</c:v>
          </c:tx>
          <c:spPr>
            <a:ln w="28575">
              <a:noFill/>
            </a:ln>
          </c:spPr>
          <c:marker>
            <c:symbol val="diamond"/>
            <c:size val="9"/>
            <c:spPr>
              <a:solidFill>
                <a:srgbClr val="FF0000"/>
              </a:solidFill>
            </c:spPr>
          </c:marker>
          <c:dLbls>
            <c:spPr>
              <a:noFill/>
              <a:ln>
                <a:noFill/>
              </a:ln>
              <a:effectLst/>
            </c:spPr>
            <c:dLblPos val="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yVal>
            <c:numRef>
              <c:f>Sheet2!$F$145:$F$176</c:f>
              <c:numCache>
                <c:formatCode>0.00</c:formatCode>
                <c:ptCount val="32"/>
                <c:pt idx="0">
                  <c:v>0.99975054451101608</c:v>
                </c:pt>
                <c:pt idx="1">
                  <c:v>0.70468203213948033</c:v>
                </c:pt>
                <c:pt idx="2">
                  <c:v>1.1480667210308722</c:v>
                </c:pt>
                <c:pt idx="3">
                  <c:v>1.0046359153320259</c:v>
                </c:pt>
                <c:pt idx="4">
                  <c:v>0.48978776511341854</c:v>
                </c:pt>
                <c:pt idx="5">
                  <c:v>1.0001192408266109</c:v>
                </c:pt>
                <c:pt idx="6">
                  <c:v>1.0007586878546568</c:v>
                </c:pt>
                <c:pt idx="7">
                  <c:v>0.6336852388780676</c:v>
                </c:pt>
                <c:pt idx="8">
                  <c:v>1.6120844879008287</c:v>
                </c:pt>
                <c:pt idx="9">
                  <c:v>1.0001667550962798</c:v>
                </c:pt>
                <c:pt idx="10">
                  <c:v>0.99951401851780619</c:v>
                </c:pt>
                <c:pt idx="11">
                  <c:v>0.99801260402432712</c:v>
                </c:pt>
                <c:pt idx="12">
                  <c:v>1.0028429835995292</c:v>
                </c:pt>
                <c:pt idx="13">
                  <c:v>1.001096680004947</c:v>
                </c:pt>
                <c:pt idx="14">
                  <c:v>1.0042709124581457</c:v>
                </c:pt>
                <c:pt idx="15">
                  <c:v>1.1294827667913188</c:v>
                </c:pt>
                <c:pt idx="16">
                  <c:v>1.0293037544672301</c:v>
                </c:pt>
                <c:pt idx="17">
                  <c:v>1.005829421757906</c:v>
                </c:pt>
                <c:pt idx="18">
                  <c:v>1.0000388259827266</c:v>
                </c:pt>
                <c:pt idx="19">
                  <c:v>0.99975906401630166</c:v>
                </c:pt>
                <c:pt idx="20">
                  <c:v>1.0013369197421365</c:v>
                </c:pt>
                <c:pt idx="21">
                  <c:v>1.0095427053927089</c:v>
                </c:pt>
                <c:pt idx="22">
                  <c:v>0.9964948022879776</c:v>
                </c:pt>
                <c:pt idx="23">
                  <c:v>0.99885336319606344</c:v>
                </c:pt>
                <c:pt idx="24">
                  <c:v>0.99917557272015012</c:v>
                </c:pt>
                <c:pt idx="25">
                  <c:v>0.99988591989534525</c:v>
                </c:pt>
                <c:pt idx="26">
                  <c:v>0.99999898564069112</c:v>
                </c:pt>
                <c:pt idx="27">
                  <c:v>1059.859925194816</c:v>
                </c:pt>
                <c:pt idx="28">
                  <c:v>3.2519832026871498</c:v>
                </c:pt>
                <c:pt idx="29">
                  <c:v>38.126931271255614</c:v>
                </c:pt>
                <c:pt idx="30">
                  <c:v>1.8067984045274488E-2</c:v>
                </c:pt>
                <c:pt idx="31">
                  <c:v>6.2528839955490962</c:v>
                </c:pt>
              </c:numCache>
            </c:numRef>
          </c:yVal>
          <c:smooth val="0"/>
          <c:extLst>
            <c:ext xmlns:c16="http://schemas.microsoft.com/office/drawing/2014/chart" uri="{C3380CC4-5D6E-409C-BE32-E72D297353CC}">
              <c16:uniqueId val="{00000000-08BA-0D4A-ACCD-55994AFD6019}"/>
            </c:ext>
          </c:extLst>
        </c:ser>
        <c:ser>
          <c:idx val="1"/>
          <c:order val="1"/>
          <c:tx>
            <c:v>Mexico</c:v>
          </c:tx>
          <c:spPr>
            <a:ln w="28575">
              <a:noFill/>
            </a:ln>
          </c:spPr>
          <c:marker>
            <c:symbol val="square"/>
            <c:size val="9"/>
            <c:spPr>
              <a:solidFill>
                <a:schemeClr val="accent3">
                  <a:lumMod val="75000"/>
                </a:schemeClr>
              </a:solidFill>
            </c:spPr>
          </c:marker>
          <c:dLbls>
            <c:spPr>
              <a:noFill/>
              <a:ln>
                <a:noFill/>
              </a:ln>
              <a:effectLst/>
            </c:spPr>
            <c:dLblPos val="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yVal>
            <c:numRef>
              <c:f>Sheet2!$G$145:$G$176</c:f>
              <c:numCache>
                <c:formatCode>0.00</c:formatCode>
                <c:ptCount val="32"/>
                <c:pt idx="0">
                  <c:v>1.0009173875286581</c:v>
                </c:pt>
                <c:pt idx="1">
                  <c:v>0.99428470928396995</c:v>
                </c:pt>
                <c:pt idx="2">
                  <c:v>0.86328900226537197</c:v>
                </c:pt>
                <c:pt idx="3">
                  <c:v>0.99201411890591862</c:v>
                </c:pt>
                <c:pt idx="4">
                  <c:v>1.1211146512934591</c:v>
                </c:pt>
                <c:pt idx="5">
                  <c:v>1.0010511808221434</c:v>
                </c:pt>
                <c:pt idx="6">
                  <c:v>0.99984584144419875</c:v>
                </c:pt>
                <c:pt idx="7">
                  <c:v>0.73178507039320007</c:v>
                </c:pt>
                <c:pt idx="8">
                  <c:v>0.28053248844752471</c:v>
                </c:pt>
                <c:pt idx="9">
                  <c:v>1.000891638663469</c:v>
                </c:pt>
                <c:pt idx="10">
                  <c:v>1.0013490143938475</c:v>
                </c:pt>
                <c:pt idx="11">
                  <c:v>1.0004287205218005</c:v>
                </c:pt>
                <c:pt idx="12">
                  <c:v>0.99782041655133891</c:v>
                </c:pt>
                <c:pt idx="13">
                  <c:v>0.99951742805996679</c:v>
                </c:pt>
                <c:pt idx="14">
                  <c:v>0.99603334959791656</c:v>
                </c:pt>
                <c:pt idx="15">
                  <c:v>0.74357951770624331</c:v>
                </c:pt>
                <c:pt idx="16">
                  <c:v>0.95520136637065278</c:v>
                </c:pt>
                <c:pt idx="17">
                  <c:v>0.9888626757840584</c:v>
                </c:pt>
                <c:pt idx="18">
                  <c:v>1.0009083189220089</c:v>
                </c:pt>
                <c:pt idx="19">
                  <c:v>0.99955592600453924</c:v>
                </c:pt>
                <c:pt idx="20">
                  <c:v>0.99817094680102725</c:v>
                </c:pt>
                <c:pt idx="21">
                  <c:v>0.98394113843941011</c:v>
                </c:pt>
                <c:pt idx="22">
                  <c:v>0.99757736551309095</c:v>
                </c:pt>
                <c:pt idx="23">
                  <c:v>1.000365919285606</c:v>
                </c:pt>
                <c:pt idx="24">
                  <c:v>0.99929775221414707</c:v>
                </c:pt>
                <c:pt idx="25">
                  <c:v>1.0013803443768052</c:v>
                </c:pt>
                <c:pt idx="26">
                  <c:v>1.0010722053851295</c:v>
                </c:pt>
                <c:pt idx="27">
                  <c:v>9.1102848600625936E-4</c:v>
                </c:pt>
                <c:pt idx="28">
                  <c:v>0.23105531742019966</c:v>
                </c:pt>
                <c:pt idx="29">
                  <c:v>2.0189356595003337E-2</c:v>
                </c:pt>
                <c:pt idx="30">
                  <c:v>1.9329774678624729</c:v>
                </c:pt>
                <c:pt idx="31">
                  <c:v>0.11282765660540885</c:v>
                </c:pt>
              </c:numCache>
            </c:numRef>
          </c:yVal>
          <c:smooth val="0"/>
          <c:extLst>
            <c:ext xmlns:c16="http://schemas.microsoft.com/office/drawing/2014/chart" uri="{C3380CC4-5D6E-409C-BE32-E72D297353CC}">
              <c16:uniqueId val="{00000001-08BA-0D4A-ACCD-55994AFD6019}"/>
            </c:ext>
          </c:extLst>
        </c:ser>
        <c:ser>
          <c:idx val="2"/>
          <c:order val="2"/>
          <c:tx>
            <c:v>US</c:v>
          </c:tx>
          <c:spPr>
            <a:ln w="28575">
              <a:noFill/>
            </a:ln>
          </c:spPr>
          <c:marker>
            <c:symbol val="triangle"/>
            <c:size val="8"/>
            <c:spPr>
              <a:solidFill>
                <a:schemeClr val="accent1"/>
              </a:solidFill>
            </c:spPr>
          </c:marker>
          <c:dLbls>
            <c:spPr>
              <a:noFill/>
              <a:ln>
                <a:noFill/>
              </a:ln>
              <a:effectLst/>
            </c:spPr>
            <c:dLblPos val="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yVal>
            <c:numRef>
              <c:f>Sheet2!$D$110:$D$141</c:f>
              <c:numCache>
                <c:formatCode>0.00</c:formatCode>
                <c:ptCount val="32"/>
                <c:pt idx="0">
                  <c:v>0.99975054451101608</c:v>
                </c:pt>
                <c:pt idx="1">
                  <c:v>0.70468203213948033</c:v>
                </c:pt>
                <c:pt idx="2">
                  <c:v>1.1480667210308722</c:v>
                </c:pt>
                <c:pt idx="3">
                  <c:v>1.0046359153320259</c:v>
                </c:pt>
                <c:pt idx="4">
                  <c:v>0.48978776511341854</c:v>
                </c:pt>
                <c:pt idx="5">
                  <c:v>1.0001192408266109</c:v>
                </c:pt>
                <c:pt idx="6">
                  <c:v>1.0007586878546568</c:v>
                </c:pt>
                <c:pt idx="7">
                  <c:v>0.6336852388780676</c:v>
                </c:pt>
                <c:pt idx="8">
                  <c:v>1.6120844879008287</c:v>
                </c:pt>
                <c:pt idx="9">
                  <c:v>1.0001667550962798</c:v>
                </c:pt>
                <c:pt idx="10">
                  <c:v>0.99951401851780619</c:v>
                </c:pt>
                <c:pt idx="11">
                  <c:v>0.99801260402432712</c:v>
                </c:pt>
                <c:pt idx="12">
                  <c:v>1.0028429835995292</c:v>
                </c:pt>
                <c:pt idx="13">
                  <c:v>1.001096680004947</c:v>
                </c:pt>
                <c:pt idx="14">
                  <c:v>1.0042709124581457</c:v>
                </c:pt>
                <c:pt idx="15">
                  <c:v>1.1294827667913188</c:v>
                </c:pt>
                <c:pt idx="16">
                  <c:v>1.0293037544672301</c:v>
                </c:pt>
                <c:pt idx="17">
                  <c:v>1.005829421757906</c:v>
                </c:pt>
                <c:pt idx="18">
                  <c:v>1.0000388259827266</c:v>
                </c:pt>
                <c:pt idx="19">
                  <c:v>0.99975906401630166</c:v>
                </c:pt>
                <c:pt idx="20">
                  <c:v>1.0013369197421365</c:v>
                </c:pt>
                <c:pt idx="21">
                  <c:v>1.0095427053927089</c:v>
                </c:pt>
                <c:pt idx="22">
                  <c:v>0.9964948022879776</c:v>
                </c:pt>
                <c:pt idx="23">
                  <c:v>0.99885336319606344</c:v>
                </c:pt>
                <c:pt idx="24">
                  <c:v>0.99917557272015012</c:v>
                </c:pt>
                <c:pt idx="25">
                  <c:v>0.99988591989534525</c:v>
                </c:pt>
                <c:pt idx="26">
                  <c:v>0.99999898564069112</c:v>
                </c:pt>
                <c:pt idx="27">
                  <c:v>1059.859925194816</c:v>
                </c:pt>
                <c:pt idx="28">
                  <c:v>3.2519832026871498</c:v>
                </c:pt>
                <c:pt idx="29">
                  <c:v>38.126931271255614</c:v>
                </c:pt>
                <c:pt idx="30">
                  <c:v>1.8067984045274488E-2</c:v>
                </c:pt>
                <c:pt idx="31">
                  <c:v>6.2528839955490962</c:v>
                </c:pt>
              </c:numCache>
            </c:numRef>
          </c:yVal>
          <c:smooth val="0"/>
          <c:extLst>
            <c:ext xmlns:c16="http://schemas.microsoft.com/office/drawing/2014/chart" uri="{C3380CC4-5D6E-409C-BE32-E72D297353CC}">
              <c16:uniqueId val="{00000002-08BA-0D4A-ACCD-55994AFD6019}"/>
            </c:ext>
          </c:extLst>
        </c:ser>
        <c:dLbls>
          <c:dLblPos val="r"/>
          <c:showLegendKey val="0"/>
          <c:showVal val="1"/>
          <c:showCatName val="1"/>
          <c:showSerName val="0"/>
          <c:showPercent val="0"/>
          <c:showBubbleSize val="0"/>
        </c:dLbls>
        <c:axId val="92667904"/>
        <c:axId val="91898624"/>
      </c:scatterChart>
      <c:valAx>
        <c:axId val="92667904"/>
        <c:scaling>
          <c:orientation val="minMax"/>
          <c:max val="9"/>
          <c:min val="1"/>
        </c:scaling>
        <c:delete val="0"/>
        <c:axPos val="b"/>
        <c:title>
          <c:tx>
            <c:rich>
              <a:bodyPr/>
              <a:lstStyle/>
              <a:p>
                <a:pPr>
                  <a:defRPr/>
                </a:pPr>
                <a:r>
                  <a:rPr lang="en-US"/>
                  <a:t>NAICS</a:t>
                </a:r>
              </a:p>
            </c:rich>
          </c:tx>
          <c:overlay val="0"/>
        </c:title>
        <c:majorTickMark val="out"/>
        <c:minorTickMark val="none"/>
        <c:tickLblPos val="nextTo"/>
        <c:crossAx val="91898624"/>
        <c:crossesAt val="1"/>
        <c:crossBetween val="midCat"/>
        <c:majorUnit val="1"/>
      </c:valAx>
      <c:valAx>
        <c:axId val="91898624"/>
        <c:scaling>
          <c:orientation val="minMax"/>
          <c:max val="2"/>
          <c:min val="0"/>
        </c:scaling>
        <c:delete val="0"/>
        <c:axPos val="l"/>
        <c:majorGridlines>
          <c:spPr>
            <a:ln>
              <a:noFill/>
            </a:ln>
          </c:spPr>
        </c:majorGridlines>
        <c:title>
          <c:tx>
            <c:rich>
              <a:bodyPr/>
              <a:lstStyle/>
              <a:p>
                <a:pPr>
                  <a:defRPr/>
                </a:pPr>
                <a:r>
                  <a:rPr lang="en-US"/>
                  <a:t>RCAe</a:t>
                </a:r>
              </a:p>
            </c:rich>
          </c:tx>
          <c:overlay val="0"/>
        </c:title>
        <c:numFmt formatCode="General" sourceLinked="0"/>
        <c:majorTickMark val="out"/>
        <c:minorTickMark val="none"/>
        <c:tickLblPos val="nextTo"/>
        <c:crossAx val="92667904"/>
        <c:crossesAt val="1"/>
        <c:crossBetween val="midCat"/>
        <c:majorUnit val="0.5"/>
      </c:valAx>
    </c:plotArea>
    <c:legend>
      <c:legendPos val="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vl1pPr>
          </a:lstStyle>
          <a:p>
            <a:fld id="{0C75FEE5-2F78-4C0C-BF4B-220B0B83043B}" type="datetimeFigureOut">
              <a:rPr lang="en-US" smtClean="0"/>
              <a:t>10/24/20</a:t>
            </a:fld>
            <a:endParaRPr lang="en-US" dirty="0"/>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vl1pPr>
          </a:lstStyle>
          <a:p>
            <a:fld id="{1442E0AE-162F-42A9-8C78-82B4B077911D}" type="slidenum">
              <a:rPr lang="en-US" smtClean="0"/>
              <a:t>‹#›</a:t>
            </a:fld>
            <a:endParaRPr lang="en-US" dirty="0"/>
          </a:p>
        </p:txBody>
      </p:sp>
    </p:spTree>
    <p:extLst>
      <p:ext uri="{BB962C8B-B14F-4D97-AF65-F5344CB8AC3E}">
        <p14:creationId xmlns:p14="http://schemas.microsoft.com/office/powerpoint/2010/main" val="2212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a:t>
            </a:r>
            <a:r>
              <a:rPr lang="en-US" baseline="0" dirty="0"/>
              <a:t> ABS for opportunity to present research.</a:t>
            </a:r>
            <a:endParaRPr lang="en-US" dirty="0"/>
          </a:p>
        </p:txBody>
      </p:sp>
      <p:sp>
        <p:nvSpPr>
          <p:cNvPr id="4" name="Slide Number Placeholder 3"/>
          <p:cNvSpPr>
            <a:spLocks noGrp="1"/>
          </p:cNvSpPr>
          <p:nvPr>
            <p:ph type="sldNum" sz="quarter" idx="10"/>
          </p:nvPr>
        </p:nvSpPr>
        <p:spPr/>
        <p:txBody>
          <a:bodyPr/>
          <a:lstStyle/>
          <a:p>
            <a:fld id="{1442E0AE-162F-42A9-8C78-82B4B077911D}" type="slidenum">
              <a:rPr lang="en-US" smtClean="0"/>
              <a:t>1</a:t>
            </a:fld>
            <a:endParaRPr lang="en-US" dirty="0"/>
          </a:p>
        </p:txBody>
      </p:sp>
    </p:spTree>
    <p:extLst>
      <p:ext uri="{BB962C8B-B14F-4D97-AF65-F5344CB8AC3E}">
        <p14:creationId xmlns:p14="http://schemas.microsoft.com/office/powerpoint/2010/main" val="38705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42E0AE-162F-42A9-8C78-82B4B077911D}" type="slidenum">
              <a:rPr lang="en-US" smtClean="0"/>
              <a:t>10</a:t>
            </a:fld>
            <a:endParaRPr lang="en-US" dirty="0"/>
          </a:p>
        </p:txBody>
      </p:sp>
    </p:spTree>
    <p:extLst>
      <p:ext uri="{BB962C8B-B14F-4D97-AF65-F5344CB8AC3E}">
        <p14:creationId xmlns:p14="http://schemas.microsoft.com/office/powerpoint/2010/main" val="4063351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a:t>
            </a:r>
            <a:r>
              <a:rPr lang="en-US" baseline="0" dirty="0"/>
              <a:t> 2012 NAFTA map I’ve circled a few points to show the clusters and patterns.</a:t>
            </a:r>
          </a:p>
          <a:p>
            <a:endParaRPr lang="en-US" baseline="0" dirty="0"/>
          </a:p>
          <a:p>
            <a:r>
              <a:rPr lang="en-US" baseline="0" dirty="0"/>
              <a:t>Mapping algorithm is </a:t>
            </a:r>
            <a:r>
              <a:rPr lang="en-US" baseline="0" dirty="0" err="1"/>
              <a:t>Harel-Koren</a:t>
            </a:r>
            <a:r>
              <a:rPr lang="en-US" baseline="0" dirty="0"/>
              <a:t> </a:t>
            </a:r>
            <a:r>
              <a:rPr lang="en-US" baseline="0" dirty="0" err="1"/>
              <a:t>Multiscale</a:t>
            </a:r>
            <a:r>
              <a:rPr lang="en-US" baseline="0" dirty="0"/>
              <a:t> which is force-direct algorithm. “Vertices that are closely related are placed closer together. K-cluster, vertices in a cluster are places such that distance between edges is shortest. Distance is shortest.</a:t>
            </a:r>
          </a:p>
          <a:p>
            <a:endParaRPr lang="en-US" baseline="0" dirty="0"/>
          </a:p>
          <a:p>
            <a:r>
              <a:rPr lang="en-US" baseline="0" dirty="0"/>
              <a:t>I want to draw attention to 335M, this represents Electronics, components, etc.  To make the link back to the original idea behind this paper, a recent article in The Guardian noted that Mexico is experiencing a “boom” in the Aerospace industry with Canadian companies such as Bombardier having invested in a plant to build components for its jets.  Mexico, the report cited Bombardier officials, has a educated labor force that can now handle this type of manufacturing plus it is very close to the U.S. destination market – Boeing…etc.</a:t>
            </a:r>
            <a:endParaRPr lang="en-US" dirty="0"/>
          </a:p>
        </p:txBody>
      </p:sp>
      <p:sp>
        <p:nvSpPr>
          <p:cNvPr id="4" name="Slide Number Placeholder 3"/>
          <p:cNvSpPr>
            <a:spLocks noGrp="1"/>
          </p:cNvSpPr>
          <p:nvPr>
            <p:ph type="sldNum" sz="quarter" idx="10"/>
          </p:nvPr>
        </p:nvSpPr>
        <p:spPr/>
        <p:txBody>
          <a:bodyPr/>
          <a:lstStyle/>
          <a:p>
            <a:fld id="{1442E0AE-162F-42A9-8C78-82B4B077911D}" type="slidenum">
              <a:rPr lang="en-US" smtClean="0"/>
              <a:t>13</a:t>
            </a:fld>
            <a:endParaRPr lang="en-US" dirty="0"/>
          </a:p>
        </p:txBody>
      </p:sp>
    </p:spTree>
    <p:extLst>
      <p:ext uri="{BB962C8B-B14F-4D97-AF65-F5344CB8AC3E}">
        <p14:creationId xmlns:p14="http://schemas.microsoft.com/office/powerpoint/2010/main" val="3464434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42E0AE-162F-42A9-8C78-82B4B077911D}" type="slidenum">
              <a:rPr lang="en-US" smtClean="0"/>
              <a:t>14</a:t>
            </a:fld>
            <a:endParaRPr lang="en-US" dirty="0"/>
          </a:p>
        </p:txBody>
      </p:sp>
    </p:spTree>
    <p:extLst>
      <p:ext uri="{BB962C8B-B14F-4D97-AF65-F5344CB8AC3E}">
        <p14:creationId xmlns:p14="http://schemas.microsoft.com/office/powerpoint/2010/main" val="1607398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42E0AE-162F-42A9-8C78-82B4B077911D}" type="slidenum">
              <a:rPr lang="en-US" smtClean="0"/>
              <a:t>15</a:t>
            </a:fld>
            <a:endParaRPr lang="en-US" dirty="0"/>
          </a:p>
        </p:txBody>
      </p:sp>
    </p:spTree>
    <p:extLst>
      <p:ext uri="{BB962C8B-B14F-4D97-AF65-F5344CB8AC3E}">
        <p14:creationId xmlns:p14="http://schemas.microsoft.com/office/powerpoint/2010/main" val="297539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International trade research tends to use the monetary value of imports and exports to study trade relations. In this research, the focus is on </a:t>
            </a:r>
            <a:r>
              <a:rPr lang="en-US" sz="1100" b="1" dirty="0">
                <a:latin typeface="Times New Roman" pitchFamily="18" charset="0"/>
                <a:cs typeface="Times New Roman" pitchFamily="18" charset="0"/>
              </a:rPr>
              <a:t>what</a:t>
            </a:r>
            <a:r>
              <a:rPr lang="en-US" sz="1100" dirty="0">
                <a:latin typeface="Times New Roman" pitchFamily="18" charset="0"/>
                <a:cs typeface="Times New Roman" pitchFamily="18" charset="0"/>
              </a:rPr>
              <a:t> a country or group of countries produces in order to focus on production and its requirements as a means of understanding long-term economic growth and development. </a:t>
            </a:r>
          </a:p>
          <a:p>
            <a:endParaRPr lang="en-US" sz="1100" dirty="0">
              <a:latin typeface="Times New Roman" pitchFamily="18" charset="0"/>
              <a:cs typeface="Times New Roman" pitchFamily="18" charset="0"/>
            </a:endParaRPr>
          </a:p>
          <a:p>
            <a:r>
              <a:rPr lang="en-US" sz="1100" b="1" dirty="0">
                <a:latin typeface="Times New Roman" pitchFamily="18" charset="0"/>
                <a:cs typeface="Times New Roman" pitchFamily="18" charset="0"/>
              </a:rPr>
              <a:t>Why this is important?</a:t>
            </a:r>
            <a:r>
              <a:rPr lang="en-US" sz="1100" dirty="0">
                <a:latin typeface="Times New Roman" pitchFamily="18" charset="0"/>
                <a:cs typeface="Times New Roman" pitchFamily="18" charset="0"/>
              </a:rPr>
              <a:t> A review of research into the economic development of countries reveals an important problem: Resource- abundant countries do not necessarily benefit from their natural endowments whilst other countries whose resources were considered limited seem to advance, and rather rapidly. An example might be Singapore or Taiwan, two countries that have demonstrated remarkable economic development despite limited resources (except labor).</a:t>
            </a:r>
          </a:p>
          <a:p>
            <a:endParaRPr lang="en-US" sz="1100" dirty="0">
              <a:latin typeface="Times New Roman" pitchFamily="18" charset="0"/>
              <a:cs typeface="Times New Roman" pitchFamily="18" charset="0"/>
            </a:endParaRPr>
          </a:p>
          <a:p>
            <a:r>
              <a:rPr lang="en-US" sz="1100" dirty="0">
                <a:latin typeface="Times New Roman" pitchFamily="18" charset="0"/>
                <a:cs typeface="Times New Roman" pitchFamily="18" charset="0"/>
              </a:rPr>
              <a:t>The</a:t>
            </a:r>
            <a:r>
              <a:rPr lang="en-US" sz="1100" baseline="0" dirty="0">
                <a:latin typeface="Times New Roman" pitchFamily="18" charset="0"/>
                <a:cs typeface="Times New Roman" pitchFamily="18" charset="0"/>
              </a:rPr>
              <a:t> </a:t>
            </a:r>
            <a:r>
              <a:rPr lang="en-US" sz="1100" dirty="0">
                <a:latin typeface="Times New Roman" pitchFamily="18" charset="0"/>
                <a:cs typeface="Times New Roman" pitchFamily="18" charset="0"/>
              </a:rPr>
              <a:t>literature suggests studies that focus solely on monetary values miss other aspects of the development picture. Additionally, and perhaps more relevant to Associate of Borderland Studies, is the process of integration embodied in trade agreements such as NAFTA in which national boundaries are subsumed.</a:t>
            </a:r>
          </a:p>
          <a:p>
            <a:endParaRPr lang="en-US" sz="11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1442E0AE-162F-42A9-8C78-82B4B077911D}" type="slidenum">
              <a:rPr lang="en-US" smtClean="0"/>
              <a:t>2</a:t>
            </a:fld>
            <a:endParaRPr lang="en-US" dirty="0"/>
          </a:p>
        </p:txBody>
      </p:sp>
    </p:spTree>
    <p:extLst>
      <p:ext uri="{BB962C8B-B14F-4D97-AF65-F5344CB8AC3E}">
        <p14:creationId xmlns:p14="http://schemas.microsoft.com/office/powerpoint/2010/main" val="4220437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Times New Roman" pitchFamily="18" charset="0"/>
                <a:cs typeface="Times New Roman" pitchFamily="18" charset="0"/>
              </a:rPr>
              <a:t>Orthodox international economic theory holds that David Ricardo’s conceptualization of comparative advantage determines which products two countries will trade. The Hechscher- Ohlin extension of this idea adds that factor intensity influences in the goods traded such that countries trade those products that employ a country’s relatively abundant factor of production.</a:t>
            </a:r>
          </a:p>
          <a:p>
            <a:endParaRPr lang="en-US" sz="1100" dirty="0">
              <a:latin typeface="Times New Roman" pitchFamily="18" charset="0"/>
              <a:cs typeface="Times New Roman" pitchFamily="18" charset="0"/>
            </a:endParaRPr>
          </a:p>
          <a:p>
            <a:r>
              <a:rPr lang="en-US" sz="1100" dirty="0">
                <a:latin typeface="Times New Roman" pitchFamily="18" charset="0"/>
                <a:cs typeface="Times New Roman" pitchFamily="18" charset="0"/>
              </a:rPr>
              <a:t>For example, U.S.A might produce and trade to Canada and Mexico products that use its relatively abundant capital resources in exchange for products that the other countries might produce with their relatively abundant labor and/or natural resource factors, assuming these are the original endowments. This formulation allows us to give further thought to the notion of “skills” embodied in the products a country exports. For example, capital intensive exports suggest the existence of a social infrastructure, along with appropriate equipment, machinery, and skills specific to the production of a particular traded resource-intensive product.</a:t>
            </a:r>
          </a:p>
          <a:p>
            <a:endParaRPr lang="en-US" sz="1100" dirty="0">
              <a:latin typeface="Times New Roman" pitchFamily="18" charset="0"/>
              <a:cs typeface="Times New Roman" pitchFamily="18" charset="0"/>
            </a:endParaRPr>
          </a:p>
          <a:p>
            <a:r>
              <a:rPr lang="en-US" sz="1100" dirty="0">
                <a:latin typeface="Times New Roman" pitchFamily="18" charset="0"/>
                <a:cs typeface="Times New Roman" pitchFamily="18" charset="0"/>
              </a:rPr>
              <a:t>The work of Ricardo</a:t>
            </a:r>
            <a:r>
              <a:rPr lang="en-US" sz="1100" baseline="0" dirty="0">
                <a:latin typeface="Times New Roman" pitchFamily="18" charset="0"/>
                <a:cs typeface="Times New Roman" pitchFamily="18" charset="0"/>
              </a:rPr>
              <a:t> </a:t>
            </a:r>
            <a:r>
              <a:rPr lang="en-US" sz="1100" dirty="0">
                <a:latin typeface="Times New Roman" pitchFamily="18" charset="0"/>
                <a:cs typeface="Times New Roman" pitchFamily="18" charset="0"/>
              </a:rPr>
              <a:t>Hausmann and Cesar Hidalgo (2007) is a corner stone of this approach. In their work, they use a mix of international trade and income data to determine the Revealed Comparative Advantage (RCA) of a country as expressed in their trade relations coupled with the purchasing power parity of the income generated by the exports. This information is processed a number of times until the researchers produce network measures that allow a visualization of the productive structure of the global economy and the intensity of trade between countries at a number of different levels.</a:t>
            </a:r>
            <a:endParaRPr lang="en-US" sz="105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1442E0AE-162F-42A9-8C78-82B4B077911D}" type="slidenum">
              <a:rPr lang="en-US" smtClean="0"/>
              <a:t>3</a:t>
            </a:fld>
            <a:endParaRPr lang="en-US" dirty="0"/>
          </a:p>
        </p:txBody>
      </p:sp>
    </p:spTree>
    <p:extLst>
      <p:ext uri="{BB962C8B-B14F-4D97-AF65-F5344CB8AC3E}">
        <p14:creationId xmlns:p14="http://schemas.microsoft.com/office/powerpoint/2010/main" val="2633713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Times New Roman" pitchFamily="18" charset="0"/>
                <a:cs typeface="Times New Roman" pitchFamily="18" charset="0"/>
              </a:rPr>
              <a:t>The Hidalgo et. al. research applies its principles to world trade data and the comparative  advantage of nations. As explained above, the idea is international trade values are insufficient in describing long-term economic growth and development. Here I down-size their ideas and apply the methodology to the tri-lateral bloc of countries in the North American Free Trade Agreement (NAFTA). </a:t>
            </a:r>
          </a:p>
          <a:p>
            <a:endParaRPr lang="en-US" sz="1100" dirty="0">
              <a:latin typeface="Times New Roman" pitchFamily="18" charset="0"/>
              <a:cs typeface="Times New Roman" pitchFamily="18" charset="0"/>
            </a:endParaRPr>
          </a:p>
          <a:p>
            <a:r>
              <a:rPr lang="en-US" sz="1100" dirty="0">
                <a:latin typeface="Times New Roman" pitchFamily="18" charset="0"/>
                <a:cs typeface="Times New Roman" pitchFamily="18" charset="0"/>
              </a:rPr>
              <a:t>The North American Industry Classification System (NAICS) replaced the Standard Industrial Classification (SIC) in 1999, the latter was used for over 60 years as a means of collecting information on the U.S. economy.  As noted on the U.S. Census Bureau web site, SIC codes were used to group establishments engaged in producing and handling the same product or group of products. </a:t>
            </a:r>
          </a:p>
          <a:p>
            <a:endParaRPr lang="en-US" sz="1100" dirty="0">
              <a:latin typeface="Times New Roman" pitchFamily="18" charset="0"/>
              <a:cs typeface="Times New Roman" pitchFamily="18" charset="0"/>
            </a:endParaRPr>
          </a:p>
          <a:p>
            <a:r>
              <a:rPr lang="en-US" sz="1100" dirty="0">
                <a:latin typeface="Times New Roman" pitchFamily="18" charset="0"/>
                <a:cs typeface="Times New Roman" pitchFamily="18" charset="0"/>
              </a:rPr>
              <a:t>The newer NAICS was developed using a production-orientated framework, such that establishments were grouped according to their primary activity. A benefit of this process is NAFTA-wide definitions of productive activities. </a:t>
            </a:r>
          </a:p>
          <a:p>
            <a:endParaRPr lang="en-US" sz="1100" dirty="0">
              <a:latin typeface="Times New Roman" pitchFamily="18" charset="0"/>
              <a:cs typeface="Times New Roman" pitchFamily="18" charset="0"/>
            </a:endParaRPr>
          </a:p>
          <a:p>
            <a:r>
              <a:rPr lang="en-US" sz="1100" dirty="0">
                <a:latin typeface="Times New Roman" pitchFamily="18" charset="0"/>
                <a:cs typeface="Times New Roman" pitchFamily="18" charset="0"/>
              </a:rPr>
              <a:t>Representatives from all three countries agreed the codes - the U.S. Economic Classification Policy Committee, Statistics Canada and the Instituto Nacional de Estadistica y Geografia. This particular system uses 3- and 6-digit codes rather than 4-digit codes found in the SIC. The first iteration of the NAICS was in 2000 with revisions issued in 2002 and 2007 (http://www.census.gov/).</a:t>
            </a:r>
          </a:p>
        </p:txBody>
      </p:sp>
      <p:sp>
        <p:nvSpPr>
          <p:cNvPr id="4" name="Slide Number Placeholder 3"/>
          <p:cNvSpPr>
            <a:spLocks noGrp="1"/>
          </p:cNvSpPr>
          <p:nvPr>
            <p:ph type="sldNum" sz="quarter" idx="10"/>
          </p:nvPr>
        </p:nvSpPr>
        <p:spPr/>
        <p:txBody>
          <a:bodyPr/>
          <a:lstStyle/>
          <a:p>
            <a:fld id="{1442E0AE-162F-42A9-8C78-82B4B077911D}" type="slidenum">
              <a:rPr lang="en-US" smtClean="0"/>
              <a:t>4</a:t>
            </a:fld>
            <a:endParaRPr lang="en-US" dirty="0"/>
          </a:p>
        </p:txBody>
      </p:sp>
    </p:spTree>
    <p:extLst>
      <p:ext uri="{BB962C8B-B14F-4D97-AF65-F5344CB8AC3E}">
        <p14:creationId xmlns:p14="http://schemas.microsoft.com/office/powerpoint/2010/main" val="3780932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on Codes:</a:t>
            </a:r>
          </a:p>
          <a:p>
            <a:endParaRPr lang="en-US" dirty="0"/>
          </a:p>
          <a:p>
            <a:r>
              <a:rPr lang="en-US" dirty="0"/>
              <a:t> Up to 211 agriculture</a:t>
            </a:r>
          </a:p>
          <a:p>
            <a:endParaRPr lang="en-US" dirty="0"/>
          </a:p>
          <a:p>
            <a:r>
              <a:rPr lang="en-US" dirty="0"/>
              <a:t> 311 – 511 manufacturing</a:t>
            </a:r>
          </a:p>
          <a:p>
            <a:endParaRPr lang="en-US" dirty="0"/>
          </a:p>
          <a:p>
            <a:r>
              <a:rPr lang="en-US" dirty="0"/>
              <a:t>511 added in 2002</a:t>
            </a:r>
          </a:p>
          <a:p>
            <a:endParaRPr lang="en-US" dirty="0"/>
          </a:p>
          <a:p>
            <a:r>
              <a:rPr lang="en-US" dirty="0"/>
              <a:t>Other codes are services that missing values in 2,</a:t>
            </a:r>
            <a:r>
              <a:rPr lang="en-US" baseline="0" dirty="0"/>
              <a:t> 4, 6, 7, and 8.  These are service-related.  In other words, the work I present is only on goods.</a:t>
            </a:r>
            <a:endParaRPr lang="en-US" dirty="0"/>
          </a:p>
        </p:txBody>
      </p:sp>
      <p:sp>
        <p:nvSpPr>
          <p:cNvPr id="4" name="Slide Number Placeholder 3"/>
          <p:cNvSpPr>
            <a:spLocks noGrp="1"/>
          </p:cNvSpPr>
          <p:nvPr>
            <p:ph type="sldNum" sz="quarter" idx="10"/>
          </p:nvPr>
        </p:nvSpPr>
        <p:spPr/>
        <p:txBody>
          <a:bodyPr/>
          <a:lstStyle/>
          <a:p>
            <a:fld id="{1442E0AE-162F-42A9-8C78-82B4B077911D}" type="slidenum">
              <a:rPr lang="en-US" smtClean="0"/>
              <a:t>5</a:t>
            </a:fld>
            <a:endParaRPr lang="en-US" dirty="0"/>
          </a:p>
        </p:txBody>
      </p:sp>
    </p:spTree>
    <p:extLst>
      <p:ext uri="{BB962C8B-B14F-4D97-AF65-F5344CB8AC3E}">
        <p14:creationId xmlns:p14="http://schemas.microsoft.com/office/powerpoint/2010/main" val="736279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equation</a:t>
            </a:r>
          </a:p>
          <a:p>
            <a:endParaRPr lang="en-US" dirty="0"/>
          </a:p>
        </p:txBody>
      </p:sp>
      <p:sp>
        <p:nvSpPr>
          <p:cNvPr id="4" name="Slide Number Placeholder 3"/>
          <p:cNvSpPr>
            <a:spLocks noGrp="1"/>
          </p:cNvSpPr>
          <p:nvPr>
            <p:ph type="sldNum" sz="quarter" idx="10"/>
          </p:nvPr>
        </p:nvSpPr>
        <p:spPr/>
        <p:txBody>
          <a:bodyPr/>
          <a:lstStyle/>
          <a:p>
            <a:fld id="{1442E0AE-162F-42A9-8C78-82B4B077911D}" type="slidenum">
              <a:rPr lang="en-US" smtClean="0"/>
              <a:t>6</a:t>
            </a:fld>
            <a:endParaRPr lang="en-US" dirty="0"/>
          </a:p>
        </p:txBody>
      </p:sp>
    </p:spTree>
    <p:extLst>
      <p:ext uri="{BB962C8B-B14F-4D97-AF65-F5344CB8AC3E}">
        <p14:creationId xmlns:p14="http://schemas.microsoft.com/office/powerpoint/2010/main" val="1756659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on RCA</a:t>
            </a:r>
          </a:p>
        </p:txBody>
      </p:sp>
      <p:sp>
        <p:nvSpPr>
          <p:cNvPr id="4" name="Slide Number Placeholder 3"/>
          <p:cNvSpPr>
            <a:spLocks noGrp="1"/>
          </p:cNvSpPr>
          <p:nvPr>
            <p:ph type="sldNum" sz="quarter" idx="10"/>
          </p:nvPr>
        </p:nvSpPr>
        <p:spPr/>
        <p:txBody>
          <a:bodyPr/>
          <a:lstStyle/>
          <a:p>
            <a:fld id="{1442E0AE-162F-42A9-8C78-82B4B077911D}" type="slidenum">
              <a:rPr lang="en-US" smtClean="0"/>
              <a:t>7</a:t>
            </a:fld>
            <a:endParaRPr lang="en-US" dirty="0"/>
          </a:p>
        </p:txBody>
      </p:sp>
    </p:spTree>
    <p:extLst>
      <p:ext uri="{BB962C8B-B14F-4D97-AF65-F5344CB8AC3E}">
        <p14:creationId xmlns:p14="http://schemas.microsoft.com/office/powerpoint/2010/main" val="3403022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next slide with images</a:t>
            </a:r>
          </a:p>
        </p:txBody>
      </p:sp>
      <p:sp>
        <p:nvSpPr>
          <p:cNvPr id="4" name="Slide Number Placeholder 3"/>
          <p:cNvSpPr>
            <a:spLocks noGrp="1"/>
          </p:cNvSpPr>
          <p:nvPr>
            <p:ph type="sldNum" sz="quarter" idx="10"/>
          </p:nvPr>
        </p:nvSpPr>
        <p:spPr/>
        <p:txBody>
          <a:bodyPr/>
          <a:lstStyle/>
          <a:p>
            <a:fld id="{1442E0AE-162F-42A9-8C78-82B4B077911D}" type="slidenum">
              <a:rPr lang="en-US" smtClean="0"/>
              <a:t>8</a:t>
            </a:fld>
            <a:endParaRPr lang="en-US" dirty="0"/>
          </a:p>
        </p:txBody>
      </p:sp>
    </p:spTree>
    <p:extLst>
      <p:ext uri="{BB962C8B-B14F-4D97-AF65-F5344CB8AC3E}">
        <p14:creationId xmlns:p14="http://schemas.microsoft.com/office/powerpoint/2010/main" val="139851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above</a:t>
            </a:r>
            <a:r>
              <a:rPr lang="en-US" baseline="0" dirty="0"/>
              <a:t> line implies RCA</a:t>
            </a:r>
          </a:p>
          <a:p>
            <a:endParaRPr lang="en-US" baseline="0" dirty="0"/>
          </a:p>
          <a:p>
            <a:r>
              <a:rPr lang="en-US" baseline="0" dirty="0"/>
              <a:t>Below Implies no RCA</a:t>
            </a:r>
          </a:p>
          <a:p>
            <a:endParaRPr lang="en-US" baseline="0" dirty="0"/>
          </a:p>
          <a:p>
            <a:r>
              <a:rPr lang="en-US" baseline="0" dirty="0"/>
              <a:t>Not Groupings of comparative advantages</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1442E0AE-162F-42A9-8C78-82B4B077911D}" type="slidenum">
              <a:rPr lang="en-US" smtClean="0"/>
              <a:t>9</a:t>
            </a:fld>
            <a:endParaRPr lang="en-US" dirty="0"/>
          </a:p>
        </p:txBody>
      </p:sp>
    </p:spTree>
    <p:extLst>
      <p:ext uri="{BB962C8B-B14F-4D97-AF65-F5344CB8AC3E}">
        <p14:creationId xmlns:p14="http://schemas.microsoft.com/office/powerpoint/2010/main" val="4155737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4E79F1-F1BA-4722-BEED-A8A8F794557E}" type="datetimeFigureOut">
              <a:rPr lang="en-US" smtClean="0"/>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92058-B5E6-47DB-B960-99FFEB668E2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4E79F1-F1BA-4722-BEED-A8A8F794557E}" type="datetimeFigureOut">
              <a:rPr lang="en-US" smtClean="0"/>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92058-B5E6-47DB-B960-99FFEB668E2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4E79F1-F1BA-4722-BEED-A8A8F794557E}" type="datetimeFigureOut">
              <a:rPr lang="en-US" smtClean="0"/>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92058-B5E6-47DB-B960-99FFEB668E2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4E79F1-F1BA-4722-BEED-A8A8F794557E}" type="datetimeFigureOut">
              <a:rPr lang="en-US" smtClean="0"/>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92058-B5E6-47DB-B960-99FFEB668E2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4E79F1-F1BA-4722-BEED-A8A8F794557E}" type="datetimeFigureOut">
              <a:rPr lang="en-US" smtClean="0"/>
              <a:t>10/24/20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992058-B5E6-47DB-B960-99FFEB668E2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4E79F1-F1BA-4722-BEED-A8A8F794557E}" type="datetimeFigureOut">
              <a:rPr lang="en-US" smtClean="0"/>
              <a:t>10/24/20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992058-B5E6-47DB-B960-99FFEB668E2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4E79F1-F1BA-4722-BEED-A8A8F794557E}" type="datetimeFigureOut">
              <a:rPr lang="en-US" smtClean="0"/>
              <a:t>10/24/20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1992058-B5E6-47DB-B960-99FFEB668E2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4E79F1-F1BA-4722-BEED-A8A8F794557E}" type="datetimeFigureOut">
              <a:rPr lang="en-US" smtClean="0"/>
              <a:t>10/24/20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1992058-B5E6-47DB-B960-99FFEB668E2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E79F1-F1BA-4722-BEED-A8A8F794557E}" type="datetimeFigureOut">
              <a:rPr lang="en-US" smtClean="0"/>
              <a:t>10/24/20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1992058-B5E6-47DB-B960-99FFEB668E2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4E79F1-F1BA-4722-BEED-A8A8F794557E}" type="datetimeFigureOut">
              <a:rPr lang="en-US" smtClean="0"/>
              <a:t>10/24/20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992058-B5E6-47DB-B960-99FFEB668E2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14E79F1-F1BA-4722-BEED-A8A8F794557E}" type="datetimeFigureOut">
              <a:rPr lang="en-US" smtClean="0"/>
              <a:t>10/24/20</a:t>
            </a:fld>
            <a:endParaRPr lang="en-US" dirty="0"/>
          </a:p>
        </p:txBody>
      </p:sp>
      <p:sp>
        <p:nvSpPr>
          <p:cNvPr id="9" name="Slide Number Placeholder 8"/>
          <p:cNvSpPr>
            <a:spLocks noGrp="1"/>
          </p:cNvSpPr>
          <p:nvPr>
            <p:ph type="sldNum" sz="quarter" idx="11"/>
          </p:nvPr>
        </p:nvSpPr>
        <p:spPr/>
        <p:txBody>
          <a:bodyPr/>
          <a:lstStyle/>
          <a:p>
            <a:fld id="{21992058-B5E6-47DB-B960-99FFEB668E2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1992058-B5E6-47DB-B960-99FFEB668E2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14E79F1-F1BA-4722-BEED-A8A8F794557E}" type="datetimeFigureOut">
              <a:rPr lang="en-US" smtClean="0"/>
              <a:t>10/24/20</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nafta-mexico.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9485"/>
            <a:ext cx="7496908" cy="2438400"/>
          </a:xfrm>
        </p:spPr>
        <p:txBody>
          <a:bodyPr>
            <a:noAutofit/>
          </a:bodyPr>
          <a:lstStyle/>
          <a:p>
            <a:r>
              <a:rPr lang="en-US" sz="5400" dirty="0">
                <a:latin typeface="Elan" pitchFamily="2" charset="0"/>
              </a:rPr>
              <a:t>NAFTA through a </a:t>
            </a:r>
            <a:br>
              <a:rPr lang="en-US" sz="5400" dirty="0">
                <a:latin typeface="Elan" pitchFamily="2" charset="0"/>
              </a:rPr>
            </a:br>
            <a:r>
              <a:rPr lang="en-US" sz="5400" dirty="0">
                <a:latin typeface="Elan" pitchFamily="2" charset="0"/>
              </a:rPr>
              <a:t>Product Space Lens</a:t>
            </a:r>
          </a:p>
        </p:txBody>
      </p:sp>
      <p:sp>
        <p:nvSpPr>
          <p:cNvPr id="3" name="Subtitle 2"/>
          <p:cNvSpPr>
            <a:spLocks noGrp="1"/>
          </p:cNvSpPr>
          <p:nvPr>
            <p:ph type="subTitle" idx="1"/>
          </p:nvPr>
        </p:nvSpPr>
        <p:spPr>
          <a:xfrm>
            <a:off x="1295400" y="3051416"/>
            <a:ext cx="6553200" cy="2057400"/>
          </a:xfrm>
        </p:spPr>
        <p:txBody>
          <a:bodyPr>
            <a:normAutofit/>
          </a:bodyPr>
          <a:lstStyle/>
          <a:p>
            <a:r>
              <a:rPr lang="en-US" sz="2000" i="1" dirty="0">
                <a:solidFill>
                  <a:schemeClr val="tx2"/>
                </a:solidFill>
              </a:rPr>
              <a:t>Belinda Román, PhD</a:t>
            </a:r>
          </a:p>
          <a:p>
            <a:r>
              <a:rPr lang="en-US" sz="2000" i="1" dirty="0">
                <a:solidFill>
                  <a:schemeClr val="tx1">
                    <a:lumMod val="65000"/>
                    <a:lumOff val="35000"/>
                  </a:schemeClr>
                </a:solidFill>
              </a:rPr>
              <a:t>Agent-based Computational Economics</a:t>
            </a:r>
            <a:br>
              <a:rPr lang="en-US" sz="2000" i="1" dirty="0">
                <a:solidFill>
                  <a:schemeClr val="tx1">
                    <a:lumMod val="65000"/>
                    <a:lumOff val="35000"/>
                  </a:schemeClr>
                </a:solidFill>
              </a:rPr>
            </a:br>
            <a:r>
              <a:rPr lang="en-US" sz="2000" i="1" dirty="0">
                <a:solidFill>
                  <a:schemeClr val="tx1">
                    <a:lumMod val="65000"/>
                    <a:lumOff val="35000"/>
                  </a:schemeClr>
                </a:solidFill>
              </a:rPr>
              <a:t>Western Economic Association International Annual Meeting</a:t>
            </a:r>
            <a:br>
              <a:rPr lang="en-US" sz="2000" i="1" dirty="0">
                <a:solidFill>
                  <a:schemeClr val="tx1">
                    <a:lumMod val="65000"/>
                    <a:lumOff val="35000"/>
                  </a:schemeClr>
                </a:solidFill>
              </a:rPr>
            </a:br>
            <a:r>
              <a:rPr lang="en-US" sz="2000" i="1" dirty="0">
                <a:solidFill>
                  <a:schemeClr val="tx1">
                    <a:lumMod val="65000"/>
                    <a:lumOff val="35000"/>
                  </a:schemeClr>
                </a:solidFill>
              </a:rPr>
              <a:t>Seattle, WA</a:t>
            </a:r>
            <a:br>
              <a:rPr lang="en-US" sz="2000" i="1" dirty="0">
                <a:solidFill>
                  <a:schemeClr val="tx1">
                    <a:lumMod val="65000"/>
                    <a:lumOff val="35000"/>
                  </a:schemeClr>
                </a:solidFill>
              </a:rPr>
            </a:br>
            <a:r>
              <a:rPr lang="en-US" sz="2000" i="1" dirty="0">
                <a:solidFill>
                  <a:schemeClr val="tx1">
                    <a:lumMod val="65000"/>
                    <a:lumOff val="35000"/>
                  </a:schemeClr>
                </a:solidFill>
              </a:rPr>
              <a:t>July 1, 2013</a:t>
            </a:r>
          </a:p>
          <a:p>
            <a:r>
              <a:rPr lang="en-US" i="1" dirty="0">
                <a:solidFill>
                  <a:schemeClr val="tx1">
                    <a:lumMod val="65000"/>
                    <a:lumOff val="35000"/>
                  </a:schemeClr>
                </a:solidFill>
              </a:rPr>
              <a:t>Funding from </a:t>
            </a:r>
            <a:endParaRPr lang="en-US" sz="2000" i="1" dirty="0">
              <a:solidFill>
                <a:schemeClr val="tx1">
                  <a:lumMod val="65000"/>
                  <a:lumOff val="35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0" y="4800600"/>
            <a:ext cx="1133474" cy="228144"/>
          </a:xfrm>
          <a:prstGeom prst="rect">
            <a:avLst/>
          </a:prstGeom>
        </p:spPr>
      </p:pic>
      <p:pic>
        <p:nvPicPr>
          <p:cNvPr id="6" name="Picture 5" descr="Text&#10;&#10;Description automatically generated">
            <a:extLst>
              <a:ext uri="{FF2B5EF4-FFF2-40B4-BE49-F238E27FC236}">
                <a16:creationId xmlns:a16="http://schemas.microsoft.com/office/drawing/2014/main" id="{9D4468AE-A547-DB48-9B77-9A8FDD7B15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200" y="5470270"/>
            <a:ext cx="5956300" cy="1183499"/>
          </a:xfrm>
          <a:prstGeom prst="rect">
            <a:avLst/>
          </a:prstGeom>
        </p:spPr>
      </p:pic>
    </p:spTree>
    <p:extLst>
      <p:ext uri="{BB962C8B-B14F-4D97-AF65-F5344CB8AC3E}">
        <p14:creationId xmlns:p14="http://schemas.microsoft.com/office/powerpoint/2010/main" val="35489448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latin typeface="Elan" pitchFamily="2" charset="0"/>
              </a:rPr>
              <a:t>Comments on Product Space</a:t>
            </a:r>
          </a:p>
        </p:txBody>
      </p:sp>
      <p:sp>
        <p:nvSpPr>
          <p:cNvPr id="2" name="Content Placeholder 1"/>
          <p:cNvSpPr>
            <a:spLocks noGrp="1"/>
          </p:cNvSpPr>
          <p:nvPr>
            <p:ph idx="1"/>
          </p:nvPr>
        </p:nvSpPr>
        <p:spPr/>
        <p:txBody>
          <a:bodyPr>
            <a:normAutofit/>
          </a:bodyPr>
          <a:lstStyle/>
          <a:p>
            <a:r>
              <a:rPr lang="en-US" sz="2400" dirty="0"/>
              <a:t>Grouping of RCA suggest something about NAFTA area production</a:t>
            </a:r>
          </a:p>
          <a:p>
            <a:pPr lvl="1"/>
            <a:r>
              <a:rPr lang="en-US" sz="2400" dirty="0"/>
              <a:t>In 2000 greater dispersion</a:t>
            </a:r>
          </a:p>
          <a:p>
            <a:r>
              <a:rPr lang="en-US" sz="2400" dirty="0"/>
              <a:t>Also RCA changing for countries</a:t>
            </a:r>
          </a:p>
          <a:p>
            <a:r>
              <a:rPr lang="en-US" sz="2400" dirty="0"/>
              <a:t>How does this relate to growth and development?</a:t>
            </a:r>
          </a:p>
          <a:p>
            <a:pPr lvl="1"/>
            <a:r>
              <a:rPr lang="en-US" sz="2400" dirty="0"/>
              <a:t>More complex tasks require higher skills</a:t>
            </a:r>
          </a:p>
          <a:p>
            <a:pPr lvl="1"/>
            <a:r>
              <a:rPr lang="en-US" sz="2400" dirty="0"/>
              <a:t>Skills transitivity</a:t>
            </a:r>
          </a:p>
          <a:p>
            <a:r>
              <a:rPr lang="en-US" sz="2400" dirty="0"/>
              <a:t>Agricultural Product vs. Manufacturing Production</a:t>
            </a:r>
          </a:p>
          <a:p>
            <a:pPr lvl="1"/>
            <a:r>
              <a:rPr lang="en-US" sz="2400" dirty="0"/>
              <a:t>Implications for employment and wages</a:t>
            </a:r>
          </a:p>
          <a:p>
            <a:pPr lvl="1"/>
            <a:r>
              <a:rPr lang="en-US" sz="2400" dirty="0"/>
              <a:t>Implications for each country and region</a:t>
            </a:r>
          </a:p>
          <a:p>
            <a:pPr marL="393192" lvl="1" indent="0">
              <a:buNone/>
            </a:pPr>
            <a:endParaRPr lang="en-US" sz="2400" dirty="0"/>
          </a:p>
          <a:p>
            <a:pPr marL="393192" lvl="1" indent="0">
              <a:buNone/>
            </a:pPr>
            <a:endParaRPr lang="en-US" sz="2400" dirty="0"/>
          </a:p>
        </p:txBody>
      </p:sp>
    </p:spTree>
    <p:extLst>
      <p:ext uri="{BB962C8B-B14F-4D97-AF65-F5344CB8AC3E}">
        <p14:creationId xmlns:p14="http://schemas.microsoft.com/office/powerpoint/2010/main" val="1714722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3888"/>
          <a:stretch/>
        </p:blipFill>
        <p:spPr>
          <a:xfrm>
            <a:off x="991263" y="1276959"/>
            <a:ext cx="7324947" cy="4742841"/>
          </a:xfrm>
          <a:prstGeom prst="rect">
            <a:avLst/>
          </a:prstGeom>
        </p:spPr>
      </p:pic>
      <p:sp>
        <p:nvSpPr>
          <p:cNvPr id="3" name="TextBox 2"/>
          <p:cNvSpPr txBox="1"/>
          <p:nvPr/>
        </p:nvSpPr>
        <p:spPr>
          <a:xfrm>
            <a:off x="2133600" y="533400"/>
            <a:ext cx="4038600" cy="584775"/>
          </a:xfrm>
          <a:prstGeom prst="rect">
            <a:avLst/>
          </a:prstGeom>
          <a:noFill/>
        </p:spPr>
        <p:txBody>
          <a:bodyPr wrap="square" rtlCol="0">
            <a:spAutoFit/>
          </a:bodyPr>
          <a:lstStyle/>
          <a:p>
            <a:r>
              <a:rPr lang="en-US" sz="3200" dirty="0"/>
              <a:t>NAFTA 2000</a:t>
            </a:r>
          </a:p>
        </p:txBody>
      </p:sp>
    </p:spTree>
    <p:extLst>
      <p:ext uri="{BB962C8B-B14F-4D97-AF65-F5344CB8AC3E}">
        <p14:creationId xmlns:p14="http://schemas.microsoft.com/office/powerpoint/2010/main" val="2962742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15701" b="5153"/>
          <a:stretch/>
        </p:blipFill>
        <p:spPr>
          <a:xfrm>
            <a:off x="583741" y="1295102"/>
            <a:ext cx="6032212" cy="4572298"/>
          </a:xfrm>
          <a:prstGeom prst="rect">
            <a:avLst/>
          </a:prstGeom>
        </p:spPr>
      </p:pic>
      <p:sp>
        <p:nvSpPr>
          <p:cNvPr id="3" name="Oval 2"/>
          <p:cNvSpPr/>
          <p:nvPr/>
        </p:nvSpPr>
        <p:spPr>
          <a:xfrm>
            <a:off x="2286000" y="1295102"/>
            <a:ext cx="609600" cy="12956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905000" y="457200"/>
            <a:ext cx="5410200" cy="523220"/>
          </a:xfrm>
          <a:prstGeom prst="rect">
            <a:avLst/>
          </a:prstGeom>
          <a:noFill/>
        </p:spPr>
        <p:txBody>
          <a:bodyPr wrap="square" rtlCol="0">
            <a:spAutoFit/>
          </a:bodyPr>
          <a:lstStyle/>
          <a:p>
            <a:r>
              <a:rPr lang="en-US" sz="2800" dirty="0"/>
              <a:t>NAFTA</a:t>
            </a:r>
            <a:r>
              <a:rPr lang="en-US" dirty="0"/>
              <a:t> </a:t>
            </a:r>
            <a:r>
              <a:rPr lang="en-US" sz="2800" dirty="0"/>
              <a:t>2006</a:t>
            </a:r>
            <a:endParaRPr lang="en-US" dirty="0"/>
          </a:p>
        </p:txBody>
      </p:sp>
    </p:spTree>
    <p:extLst>
      <p:ext uri="{BB962C8B-B14F-4D97-AF65-F5344CB8AC3E}">
        <p14:creationId xmlns:p14="http://schemas.microsoft.com/office/powerpoint/2010/main" val="124202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12064" r="5329" b="22916"/>
          <a:stretch/>
        </p:blipFill>
        <p:spPr>
          <a:xfrm>
            <a:off x="482570" y="838200"/>
            <a:ext cx="7366030" cy="4533928"/>
          </a:xfrm>
          <a:prstGeom prst="rect">
            <a:avLst/>
          </a:prstGeom>
        </p:spPr>
      </p:pic>
      <p:sp>
        <p:nvSpPr>
          <p:cNvPr id="4" name="TextBox 3"/>
          <p:cNvSpPr txBox="1"/>
          <p:nvPr/>
        </p:nvSpPr>
        <p:spPr>
          <a:xfrm>
            <a:off x="2198594" y="365301"/>
            <a:ext cx="1905000" cy="461665"/>
          </a:xfrm>
          <a:prstGeom prst="rect">
            <a:avLst/>
          </a:prstGeom>
          <a:noFill/>
        </p:spPr>
        <p:txBody>
          <a:bodyPr wrap="square" rtlCol="0">
            <a:spAutoFit/>
          </a:bodyPr>
          <a:lstStyle/>
          <a:p>
            <a:r>
              <a:rPr lang="en-US" sz="2400" dirty="0"/>
              <a:t>NAFTA</a:t>
            </a:r>
            <a:r>
              <a:rPr lang="en-US" dirty="0"/>
              <a:t>  </a:t>
            </a:r>
            <a:r>
              <a:rPr lang="en-US" sz="2400" dirty="0"/>
              <a:t>2012</a:t>
            </a:r>
            <a:endParaRPr lang="en-US" dirty="0"/>
          </a:p>
        </p:txBody>
      </p:sp>
      <p:sp>
        <p:nvSpPr>
          <p:cNvPr id="7" name="TextBox 6"/>
          <p:cNvSpPr txBox="1"/>
          <p:nvPr/>
        </p:nvSpPr>
        <p:spPr>
          <a:xfrm>
            <a:off x="5486400" y="4535031"/>
            <a:ext cx="2695418" cy="2246769"/>
          </a:xfrm>
          <a:prstGeom prst="rect">
            <a:avLst/>
          </a:prstGeom>
          <a:noFill/>
        </p:spPr>
        <p:txBody>
          <a:bodyPr wrap="none" rtlCol="0">
            <a:spAutoFit/>
          </a:bodyPr>
          <a:lstStyle/>
          <a:p>
            <a:r>
              <a:rPr lang="en-US" sz="2000" dirty="0"/>
              <a:t>211 – Oil and Gas</a:t>
            </a:r>
          </a:p>
          <a:p>
            <a:r>
              <a:rPr lang="en-US" sz="2000" dirty="0"/>
              <a:t>212 – Mineral and Ore</a:t>
            </a:r>
          </a:p>
          <a:p>
            <a:r>
              <a:rPr lang="en-US" sz="2000" dirty="0"/>
              <a:t>311-- Food</a:t>
            </a:r>
          </a:p>
          <a:p>
            <a:r>
              <a:rPr lang="en-US" sz="2000" dirty="0"/>
              <a:t>314 – Textile production</a:t>
            </a:r>
          </a:p>
          <a:p>
            <a:r>
              <a:rPr lang="en-US" sz="2000" dirty="0"/>
              <a:t>335 – Electronics</a:t>
            </a:r>
          </a:p>
          <a:p>
            <a:r>
              <a:rPr lang="en-US" sz="2000" dirty="0"/>
              <a:t>339 – </a:t>
            </a:r>
            <a:r>
              <a:rPr lang="en-US" sz="2000" dirty="0" err="1"/>
              <a:t>Misc</a:t>
            </a:r>
            <a:endParaRPr lang="en-US" sz="2000" dirty="0"/>
          </a:p>
          <a:p>
            <a:r>
              <a:rPr lang="en-US" sz="2000" dirty="0"/>
              <a:t>990 - NESOI</a:t>
            </a:r>
          </a:p>
        </p:txBody>
      </p:sp>
      <p:sp>
        <p:nvSpPr>
          <p:cNvPr id="9" name="Oval 8"/>
          <p:cNvSpPr/>
          <p:nvPr/>
        </p:nvSpPr>
        <p:spPr>
          <a:xfrm>
            <a:off x="3048000" y="838201"/>
            <a:ext cx="2438400" cy="3810000"/>
          </a:xfrm>
          <a:prstGeom prst="ellipse">
            <a:avLst/>
          </a:prstGeom>
          <a:noFill/>
          <a:ln w="3175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0330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a:latin typeface="Elan" pitchFamily="2" charset="0"/>
              </a:rPr>
              <a:t>Next Steps in Research</a:t>
            </a:r>
          </a:p>
        </p:txBody>
      </p:sp>
      <p:sp>
        <p:nvSpPr>
          <p:cNvPr id="2" name="Content Placeholder 1"/>
          <p:cNvSpPr>
            <a:spLocks noGrp="1"/>
          </p:cNvSpPr>
          <p:nvPr>
            <p:ph idx="1"/>
          </p:nvPr>
        </p:nvSpPr>
        <p:spPr/>
        <p:txBody>
          <a:bodyPr>
            <a:normAutofit/>
          </a:bodyPr>
          <a:lstStyle/>
          <a:p>
            <a:r>
              <a:rPr lang="en-US" sz="2400" dirty="0"/>
              <a:t>Complete the RCAs for each year 2000 -2012</a:t>
            </a:r>
          </a:p>
          <a:p>
            <a:pPr lvl="1"/>
            <a:r>
              <a:rPr lang="en-US" sz="2400" dirty="0"/>
              <a:t>Perhaps expand to 6-digit</a:t>
            </a:r>
          </a:p>
          <a:p>
            <a:r>
              <a:rPr lang="en-US" sz="2400" dirty="0"/>
              <a:t>Reconcile inconsistences or missing values in some categories</a:t>
            </a:r>
          </a:p>
          <a:p>
            <a:r>
              <a:rPr lang="en-US" sz="2400" dirty="0"/>
              <a:t>Add/compare FDI by NAICS</a:t>
            </a:r>
          </a:p>
          <a:p>
            <a:r>
              <a:rPr lang="en-US" sz="2400" dirty="0"/>
              <a:t>Add/compare, if possible, immigration or changes in domestic employment structures.</a:t>
            </a:r>
          </a:p>
          <a:p>
            <a:r>
              <a:rPr lang="en-US" sz="2400" dirty="0"/>
              <a:t>Consolidate and map using networks</a:t>
            </a:r>
          </a:p>
        </p:txBody>
      </p:sp>
    </p:spTree>
    <p:extLst>
      <p:ext uri="{BB962C8B-B14F-4D97-AF65-F5344CB8AC3E}">
        <p14:creationId xmlns:p14="http://schemas.microsoft.com/office/powerpoint/2010/main" val="1876387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Elan" pitchFamily="2" charset="0"/>
              </a:rPr>
              <a:t>References</a:t>
            </a:r>
          </a:p>
        </p:txBody>
      </p:sp>
      <p:sp>
        <p:nvSpPr>
          <p:cNvPr id="3" name="Content Placeholder 2"/>
          <p:cNvSpPr>
            <a:spLocks noGrp="1"/>
          </p:cNvSpPr>
          <p:nvPr>
            <p:ph idx="1"/>
          </p:nvPr>
        </p:nvSpPr>
        <p:spPr>
          <a:xfrm>
            <a:off x="228600" y="1143000"/>
            <a:ext cx="8382000" cy="5181600"/>
          </a:xfrm>
        </p:spPr>
        <p:txBody>
          <a:bodyPr>
            <a:noAutofit/>
          </a:bodyPr>
          <a:lstStyle/>
          <a:p>
            <a:pPr marL="514350" indent="-514350">
              <a:buFont typeface="+mj-lt"/>
              <a:buAutoNum type="arabicPeriod"/>
            </a:pPr>
            <a:r>
              <a:rPr lang="en-US" sz="2000" dirty="0">
                <a:latin typeface="Times New Roman" pitchFamily="18" charset="0"/>
                <a:cs typeface="Times New Roman" pitchFamily="18" charset="0"/>
              </a:rPr>
              <a:t>R. Hausmann and C. Hidalgo, 2011. "</a:t>
            </a:r>
            <a:r>
              <a:rPr lang="en-US" sz="2000" b="1" dirty="0">
                <a:latin typeface="Times New Roman" pitchFamily="18" charset="0"/>
                <a:cs typeface="Times New Roman" pitchFamily="18" charset="0"/>
              </a:rPr>
              <a:t>The network structure of economic output</a:t>
            </a:r>
            <a:r>
              <a:rPr lang="en-US" sz="2000" dirty="0">
                <a:latin typeface="Times New Roman" pitchFamily="18" charset="0"/>
                <a:cs typeface="Times New Roman" pitchFamily="18" charset="0"/>
              </a:rPr>
              <a:t>." </a:t>
            </a:r>
          </a:p>
          <a:p>
            <a:pPr marL="514350" indent="-514350">
              <a:buFont typeface="+mj-lt"/>
              <a:buAutoNum type="arabicPeriod"/>
            </a:pPr>
            <a:r>
              <a:rPr lang="en-US" sz="2000" dirty="0">
                <a:latin typeface="Times New Roman" pitchFamily="18" charset="0"/>
                <a:cs typeface="Times New Roman" pitchFamily="18" charset="0"/>
              </a:rPr>
              <a:t>R. Hausmann &amp; J. Hwang &amp; D. Rodrik, 2007. "</a:t>
            </a:r>
            <a:r>
              <a:rPr lang="en-US" sz="2000" b="1" dirty="0">
                <a:latin typeface="Times New Roman" pitchFamily="18" charset="0"/>
                <a:cs typeface="Times New Roman" pitchFamily="18" charset="0"/>
              </a:rPr>
              <a:t>What you export matters</a:t>
            </a:r>
            <a:r>
              <a:rPr lang="en-US" sz="2000" dirty="0">
                <a:latin typeface="Times New Roman" pitchFamily="18" charset="0"/>
                <a:cs typeface="Times New Roman" pitchFamily="18" charset="0"/>
              </a:rPr>
              <a:t>." </a:t>
            </a:r>
          </a:p>
          <a:p>
            <a:pPr marL="514350" indent="-514350">
              <a:buFont typeface="+mj-lt"/>
              <a:buAutoNum type="arabicPeriod"/>
            </a:pPr>
            <a:r>
              <a:rPr lang="en-US" sz="2000" dirty="0">
                <a:latin typeface="Times New Roman" pitchFamily="18" charset="0"/>
                <a:cs typeface="Times New Roman" pitchFamily="18" charset="0"/>
              </a:rPr>
              <a:t>B. Balassa, 1965, Revealed Comparative Advantage</a:t>
            </a:r>
          </a:p>
          <a:p>
            <a:pPr marL="514350" indent="-514350">
              <a:buFont typeface="+mj-lt"/>
              <a:buAutoNum type="arabicPeriod"/>
            </a:pPr>
            <a:r>
              <a:rPr lang="en-US" sz="2000" dirty="0">
                <a:latin typeface="Times New Roman" pitchFamily="18" charset="0"/>
                <a:cs typeface="Times New Roman" pitchFamily="18" charset="0"/>
              </a:rPr>
              <a:t>C. Hidalgo, 2010, "</a:t>
            </a:r>
            <a:r>
              <a:rPr lang="en-US" sz="2000" b="1" dirty="0">
                <a:latin typeface="Times New Roman" pitchFamily="18" charset="0"/>
                <a:cs typeface="Times New Roman" pitchFamily="18" charset="0"/>
              </a:rPr>
              <a:t>The Dynamics of Economic Complexity and the Product Space over a 42 year period.</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U.S. Census Bureau (http://www.census.gov/)</a:t>
            </a:r>
          </a:p>
          <a:p>
            <a:pPr marL="514350" indent="-514350">
              <a:buFont typeface="+mj-lt"/>
              <a:buAutoNum type="arabicPeriod"/>
            </a:pPr>
            <a:r>
              <a:rPr lang="en-US" sz="2000" dirty="0">
                <a:latin typeface="Times New Roman" pitchFamily="18" charset="0"/>
                <a:cs typeface="Times New Roman" pitchFamily="18" charset="0"/>
              </a:rPr>
              <a:t>Statistics Canada (http://www.statcan.gc.ca/start-debut-eng.html)</a:t>
            </a:r>
          </a:p>
          <a:p>
            <a:pPr marL="514350" indent="-514350">
              <a:buFont typeface="+mj-lt"/>
              <a:buAutoNum type="arabicPeriod"/>
            </a:pPr>
            <a:r>
              <a:rPr lang="en-US" sz="2000" dirty="0">
                <a:latin typeface="Times New Roman" pitchFamily="18" charset="0"/>
                <a:cs typeface="Times New Roman" pitchFamily="18" charset="0"/>
              </a:rPr>
              <a:t>NAFTA Office of Mexico in Canada (</a:t>
            </a:r>
            <a:r>
              <a:rPr lang="en-US" sz="2000" dirty="0">
                <a:latin typeface="Times New Roman" pitchFamily="18" charset="0"/>
                <a:cs typeface="Times New Roman" pitchFamily="18" charset="0"/>
                <a:hlinkClick r:id="rId3"/>
              </a:rPr>
              <a:t>http://www.nafta-mexico.org/</a:t>
            </a:r>
            <a:r>
              <a:rPr lang="en-US" sz="2000" dirty="0">
                <a:latin typeface="Times New Roman" pitchFamily="18" charset="0"/>
                <a:cs typeface="Times New Roman" pitchFamily="18" charset="0"/>
              </a:rPr>
              <a:t>)</a:t>
            </a:r>
          </a:p>
          <a:p>
            <a:pPr marL="514350" indent="-514350">
              <a:buFont typeface="+mj-lt"/>
              <a:buAutoNum type="arabicPeriod"/>
            </a:pPr>
            <a:r>
              <a:rPr lang="en-US" sz="2000" dirty="0">
                <a:latin typeface="Times New Roman" pitchFamily="18" charset="0"/>
                <a:cs typeface="Times New Roman" pitchFamily="18" charset="0"/>
              </a:rPr>
              <a:t>S. Frederic, “</a:t>
            </a:r>
            <a:r>
              <a:rPr lang="en-US" sz="2000" b="1" dirty="0">
                <a:latin typeface="Times New Roman" pitchFamily="18" charset="0"/>
                <a:cs typeface="Times New Roman" pitchFamily="18" charset="0"/>
              </a:rPr>
              <a:t>Mexico Aims High”</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The Guardian</a:t>
            </a:r>
            <a:r>
              <a:rPr lang="en-US" sz="2000" dirty="0">
                <a:latin typeface="Times New Roman" pitchFamily="18" charset="0"/>
                <a:cs typeface="Times New Roman" pitchFamily="18" charset="0"/>
              </a:rPr>
              <a:t>, June 25, 2013.</a:t>
            </a:r>
          </a:p>
          <a:p>
            <a:pPr marL="514350" indent="-514350">
              <a:buFont typeface="+mj-lt"/>
              <a:buAutoNum type="arabicPeriod"/>
            </a:pPr>
            <a:r>
              <a:rPr lang="en-US" sz="2000" dirty="0">
                <a:latin typeface="Times New Roman" pitchFamily="18" charset="0"/>
                <a:cs typeface="Times New Roman" pitchFamily="18" charset="0"/>
              </a:rPr>
              <a:t>D. </a:t>
            </a:r>
            <a:r>
              <a:rPr lang="en-US" sz="2000" dirty="0" err="1">
                <a:latin typeface="Times New Roman" pitchFamily="18" charset="0"/>
                <a:cs typeface="Times New Roman" pitchFamily="18" charset="0"/>
              </a:rPr>
              <a:t>Harel</a:t>
            </a:r>
            <a:r>
              <a:rPr lang="en-US" sz="2000" dirty="0">
                <a:latin typeface="Times New Roman" pitchFamily="18" charset="0"/>
                <a:cs typeface="Times New Roman" pitchFamily="18" charset="0"/>
              </a:rPr>
              <a:t> and Yehuda </a:t>
            </a:r>
            <a:r>
              <a:rPr lang="en-US" sz="2000" dirty="0" err="1">
                <a:latin typeface="Times New Roman" pitchFamily="18" charset="0"/>
                <a:cs typeface="Times New Roman" pitchFamily="18" charset="0"/>
              </a:rPr>
              <a:t>Koren</a:t>
            </a:r>
            <a:r>
              <a:rPr lang="en-US" sz="2000" b="1" dirty="0">
                <a:latin typeface="Times New Roman" pitchFamily="18" charset="0"/>
                <a:cs typeface="Times New Roman" pitchFamily="18" charset="0"/>
              </a:rPr>
              <a:t>, “ Fast Multi-scale Method for Drawing Large Graphs”, </a:t>
            </a:r>
            <a:r>
              <a:rPr lang="en-US" sz="2000" dirty="0">
                <a:latin typeface="Times New Roman" pitchFamily="18" charset="0"/>
                <a:cs typeface="Times New Roman" pitchFamily="18" charset="0"/>
              </a:rPr>
              <a:t>2001. </a:t>
            </a:r>
          </a:p>
        </p:txBody>
      </p:sp>
    </p:spTree>
    <p:extLst>
      <p:ext uri="{BB962C8B-B14F-4D97-AF65-F5344CB8AC3E}">
        <p14:creationId xmlns:p14="http://schemas.microsoft.com/office/powerpoint/2010/main" val="34920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Elan" pitchFamily="2" charset="0"/>
              </a:rPr>
              <a:t>Key Ideas</a:t>
            </a:r>
          </a:p>
        </p:txBody>
      </p:sp>
      <p:sp>
        <p:nvSpPr>
          <p:cNvPr id="3" name="Content Placeholder 2"/>
          <p:cNvSpPr>
            <a:spLocks noGrp="1"/>
          </p:cNvSpPr>
          <p:nvPr>
            <p:ph idx="1"/>
          </p:nvPr>
        </p:nvSpPr>
        <p:spPr/>
        <p:txBody>
          <a:bodyPr/>
          <a:lstStyle/>
          <a:p>
            <a:r>
              <a:rPr lang="en-US" sz="2400" dirty="0"/>
              <a:t>A country is what it produces</a:t>
            </a:r>
          </a:p>
          <a:p>
            <a:pPr lvl="1"/>
            <a:r>
              <a:rPr lang="en-US" sz="2400" dirty="0"/>
              <a:t>Production reveals something</a:t>
            </a:r>
          </a:p>
          <a:p>
            <a:r>
              <a:rPr lang="en-US" sz="2400" dirty="0"/>
              <a:t> Future opportunities for growth and development derive from what a country produces</a:t>
            </a:r>
          </a:p>
          <a:p>
            <a:r>
              <a:rPr lang="en-US" sz="2400" dirty="0"/>
              <a:t>Complexity is important for future opportunities</a:t>
            </a:r>
          </a:p>
          <a:p>
            <a:r>
              <a:rPr lang="en-US" sz="2400" dirty="0"/>
              <a:t>Network theory can be used in this type of analysis</a:t>
            </a:r>
          </a:p>
        </p:txBody>
      </p:sp>
    </p:spTree>
    <p:extLst>
      <p:ext uri="{BB962C8B-B14F-4D97-AF65-F5344CB8AC3E}">
        <p14:creationId xmlns:p14="http://schemas.microsoft.com/office/powerpoint/2010/main" val="1892683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Elan" pitchFamily="2" charset="0"/>
              </a:rPr>
              <a:t>Theoretical Framework</a:t>
            </a:r>
          </a:p>
        </p:txBody>
      </p:sp>
      <p:sp>
        <p:nvSpPr>
          <p:cNvPr id="3" name="Content Placeholder 2"/>
          <p:cNvSpPr>
            <a:spLocks noGrp="1"/>
          </p:cNvSpPr>
          <p:nvPr>
            <p:ph idx="1"/>
          </p:nvPr>
        </p:nvSpPr>
        <p:spPr/>
        <p:txBody>
          <a:bodyPr/>
          <a:lstStyle/>
          <a:p>
            <a:r>
              <a:rPr lang="en-US" sz="2400" dirty="0"/>
              <a:t>Orthodoxy – Comparative Advantage</a:t>
            </a:r>
          </a:p>
          <a:p>
            <a:r>
              <a:rPr lang="en-US" sz="2400" dirty="0"/>
              <a:t>Hechscher – Olin extension</a:t>
            </a:r>
          </a:p>
          <a:p>
            <a:r>
              <a:rPr lang="en-US" sz="2400" dirty="0"/>
              <a:t>Hausmann and Hidalgo (2011)</a:t>
            </a:r>
          </a:p>
          <a:p>
            <a:r>
              <a:rPr lang="en-US" sz="2400" dirty="0"/>
              <a:t>Revealed Comparative Advantage (</a:t>
            </a:r>
            <a:r>
              <a:rPr lang="en-US" sz="2400" dirty="0" err="1"/>
              <a:t>Balassa</a:t>
            </a:r>
            <a:r>
              <a:rPr lang="en-US" sz="2400" dirty="0"/>
              <a:t>  1965)</a:t>
            </a:r>
          </a:p>
        </p:txBody>
      </p:sp>
    </p:spTree>
    <p:extLst>
      <p:ext uri="{BB962C8B-B14F-4D97-AF65-F5344CB8AC3E}">
        <p14:creationId xmlns:p14="http://schemas.microsoft.com/office/powerpoint/2010/main" val="338378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Elan" pitchFamily="2" charset="0"/>
              </a:rPr>
              <a:t>Data and Its Interpretation</a:t>
            </a:r>
          </a:p>
        </p:txBody>
      </p:sp>
      <p:sp>
        <p:nvSpPr>
          <p:cNvPr id="3" name="Content Placeholder 2"/>
          <p:cNvSpPr>
            <a:spLocks noGrp="1"/>
          </p:cNvSpPr>
          <p:nvPr>
            <p:ph idx="1"/>
          </p:nvPr>
        </p:nvSpPr>
        <p:spPr/>
        <p:txBody>
          <a:bodyPr/>
          <a:lstStyle/>
          <a:p>
            <a:r>
              <a:rPr lang="en-US" sz="2400" dirty="0"/>
              <a:t>NAFTA area exports by country and in total</a:t>
            </a:r>
          </a:p>
          <a:p>
            <a:r>
              <a:rPr lang="en-US" sz="2400" dirty="0"/>
              <a:t>NAICS</a:t>
            </a:r>
          </a:p>
          <a:p>
            <a:pPr lvl="1"/>
            <a:r>
              <a:rPr lang="en-US" sz="2400" dirty="0"/>
              <a:t>3-digit level</a:t>
            </a:r>
          </a:p>
          <a:p>
            <a:r>
              <a:rPr lang="en-US" sz="2400" dirty="0"/>
              <a:t>Revisions in 2002 and 2006, and 2012</a:t>
            </a:r>
          </a:p>
          <a:p>
            <a:r>
              <a:rPr lang="en-US" sz="2400" dirty="0"/>
              <a:t>Years 2000 - 2012</a:t>
            </a:r>
          </a:p>
        </p:txBody>
      </p:sp>
    </p:spTree>
    <p:extLst>
      <p:ext uri="{BB962C8B-B14F-4D97-AF65-F5344CB8AC3E}">
        <p14:creationId xmlns:p14="http://schemas.microsoft.com/office/powerpoint/2010/main" val="129311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US" sz="4800" dirty="0">
                <a:latin typeface="Elan" pitchFamily="2" charset="0"/>
              </a:rPr>
              <a:t>Sample NAICS Codes</a:t>
            </a:r>
          </a:p>
        </p:txBody>
      </p:sp>
      <p:graphicFrame>
        <p:nvGraphicFramePr>
          <p:cNvPr id="4" name="Table 3"/>
          <p:cNvGraphicFramePr>
            <a:graphicFrameLocks noGrp="1"/>
          </p:cNvGraphicFramePr>
          <p:nvPr>
            <p:extLst>
              <p:ext uri="{D42A27DB-BD31-4B8C-83A1-F6EECF244321}">
                <p14:modId xmlns:p14="http://schemas.microsoft.com/office/powerpoint/2010/main" val="792207305"/>
              </p:ext>
            </p:extLst>
          </p:nvPr>
        </p:nvGraphicFramePr>
        <p:xfrm>
          <a:off x="1219200" y="1295400"/>
          <a:ext cx="6446666" cy="4830759"/>
        </p:xfrm>
        <a:graphic>
          <a:graphicData uri="http://schemas.openxmlformats.org/drawingml/2006/table">
            <a:tbl>
              <a:tblPr firstRow="1" firstCol="1" bandRow="1">
                <a:tableStyleId>{5C22544A-7EE6-4342-B048-85BDC9FD1C3A}</a:tableStyleId>
              </a:tblPr>
              <a:tblGrid>
                <a:gridCol w="912359">
                  <a:extLst>
                    <a:ext uri="{9D8B030D-6E8A-4147-A177-3AD203B41FA5}">
                      <a16:colId xmlns:a16="http://schemas.microsoft.com/office/drawing/2014/main" val="20000"/>
                    </a:ext>
                  </a:extLst>
                </a:gridCol>
                <a:gridCol w="180466">
                  <a:extLst>
                    <a:ext uri="{9D8B030D-6E8A-4147-A177-3AD203B41FA5}">
                      <a16:colId xmlns:a16="http://schemas.microsoft.com/office/drawing/2014/main" val="20001"/>
                    </a:ext>
                  </a:extLst>
                </a:gridCol>
                <a:gridCol w="5353841">
                  <a:extLst>
                    <a:ext uri="{9D8B030D-6E8A-4147-A177-3AD203B41FA5}">
                      <a16:colId xmlns:a16="http://schemas.microsoft.com/office/drawing/2014/main" val="20002"/>
                    </a:ext>
                  </a:extLst>
                </a:gridCol>
              </a:tblGrid>
              <a:tr h="210033">
                <a:tc gridSpan="3">
                  <a:txBody>
                    <a:bodyPr/>
                    <a:lstStyle/>
                    <a:p>
                      <a:pPr marL="0" marR="0" algn="just">
                        <a:lnSpc>
                          <a:spcPct val="115000"/>
                        </a:lnSpc>
                        <a:spcBef>
                          <a:spcPts val="0"/>
                        </a:spcBef>
                        <a:spcAft>
                          <a:spcPts val="0"/>
                        </a:spcAft>
                      </a:pPr>
                      <a:r>
                        <a:rPr lang="en-US" sz="1100" dirty="0">
                          <a:effectLst/>
                        </a:rPr>
                        <a:t>Table 1 – Three-Digit Codes Attribute and Industry</a:t>
                      </a:r>
                      <a:endParaRPr lang="en-US" sz="1000" dirty="0">
                        <a:effectLst/>
                        <a:latin typeface="Calibri"/>
                        <a:ea typeface="Calibri"/>
                        <a:cs typeface="Times New Roman"/>
                      </a:endParaRPr>
                    </a:p>
                  </a:txBody>
                  <a:tcPr marL="64168" marR="64168"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20066">
                <a:tc gridSpan="2">
                  <a:txBody>
                    <a:bodyPr/>
                    <a:lstStyle/>
                    <a:p>
                      <a:pPr marL="0" marR="0" algn="ctr">
                        <a:lnSpc>
                          <a:spcPct val="115000"/>
                        </a:lnSpc>
                        <a:spcBef>
                          <a:spcPts val="0"/>
                        </a:spcBef>
                        <a:spcAft>
                          <a:spcPts val="0"/>
                        </a:spcAft>
                      </a:pPr>
                      <a:r>
                        <a:rPr lang="en-US" sz="1100" dirty="0">
                          <a:effectLst/>
                        </a:rPr>
                        <a:t>3-Digit</a:t>
                      </a:r>
                      <a:endParaRPr lang="en-US" sz="1000" dirty="0">
                        <a:effectLst/>
                      </a:endParaRPr>
                    </a:p>
                    <a:p>
                      <a:pPr marL="0" marR="0" algn="ctr">
                        <a:lnSpc>
                          <a:spcPct val="115000"/>
                        </a:lnSpc>
                        <a:spcBef>
                          <a:spcPts val="0"/>
                        </a:spcBef>
                        <a:spcAft>
                          <a:spcPts val="0"/>
                        </a:spcAft>
                      </a:pPr>
                      <a:r>
                        <a:rPr lang="en-US" sz="1100" dirty="0">
                          <a:effectLst/>
                        </a:rPr>
                        <a:t>NAICS Code</a:t>
                      </a:r>
                      <a:endParaRPr lang="en-US" sz="1000" dirty="0">
                        <a:effectLst/>
                        <a:latin typeface="Calibri"/>
                        <a:ea typeface="Calibri"/>
                        <a:cs typeface="Times New Roman"/>
                      </a:endParaRPr>
                    </a:p>
                  </a:txBody>
                  <a:tcPr marL="64168" marR="64168" marT="0" marB="0"/>
                </a:tc>
                <a:tc hMerge="1">
                  <a:txBody>
                    <a:bodyPr/>
                    <a:lstStyle/>
                    <a:p>
                      <a:endParaRPr lang="en-US"/>
                    </a:p>
                  </a:txBody>
                  <a:tcPr/>
                </a:tc>
                <a:tc>
                  <a:txBody>
                    <a:bodyPr/>
                    <a:lstStyle/>
                    <a:p>
                      <a:pPr marL="0" marR="0" algn="just">
                        <a:lnSpc>
                          <a:spcPct val="115000"/>
                        </a:lnSpc>
                        <a:spcBef>
                          <a:spcPts val="0"/>
                        </a:spcBef>
                        <a:spcAft>
                          <a:spcPts val="0"/>
                        </a:spcAft>
                      </a:pPr>
                      <a:r>
                        <a:rPr lang="en-US" sz="1100" dirty="0">
                          <a:effectLst/>
                        </a:rPr>
                        <a:t>Industry</a:t>
                      </a:r>
                      <a:endParaRPr lang="en-US" sz="1000" dirty="0">
                        <a:effectLst/>
                        <a:latin typeface="Calibri"/>
                        <a:ea typeface="Calibri"/>
                        <a:cs typeface="Times New Roman"/>
                      </a:endParaRPr>
                    </a:p>
                  </a:txBody>
                  <a:tcPr marL="64168" marR="64168" marT="0" marB="0"/>
                </a:tc>
                <a:extLst>
                  <a:ext uri="{0D108BD9-81ED-4DB2-BD59-A6C34878D82A}">
                    <a16:rowId xmlns:a16="http://schemas.microsoft.com/office/drawing/2014/main" val="10001"/>
                  </a:ext>
                </a:extLst>
              </a:tr>
              <a:tr h="210033">
                <a:tc>
                  <a:txBody>
                    <a:bodyPr/>
                    <a:lstStyle/>
                    <a:p>
                      <a:pPr marL="0" marR="0" algn="ctr">
                        <a:lnSpc>
                          <a:spcPct val="115000"/>
                        </a:lnSpc>
                        <a:spcBef>
                          <a:spcPts val="0"/>
                        </a:spcBef>
                        <a:spcAft>
                          <a:spcPts val="0"/>
                        </a:spcAft>
                      </a:pPr>
                      <a:r>
                        <a:rPr lang="en-US" sz="1100" dirty="0">
                          <a:effectLst/>
                        </a:rPr>
                        <a:t>111</a:t>
                      </a:r>
                      <a:endParaRPr lang="en-US" sz="1000" dirty="0">
                        <a:effectLst/>
                        <a:latin typeface="Calibri"/>
                        <a:ea typeface="Calibri"/>
                        <a:cs typeface="Times New Roman"/>
                      </a:endParaRPr>
                    </a:p>
                  </a:txBody>
                  <a:tcPr marL="64168" marR="64168" marT="0" marB="0" anchor="b"/>
                </a:tc>
                <a:tc>
                  <a:txBody>
                    <a:bodyPr/>
                    <a:lstStyle/>
                    <a:p>
                      <a:pPr>
                        <a:lnSpc>
                          <a:spcPct val="115000"/>
                        </a:lnSpc>
                      </a:pPr>
                      <a:endParaRPr lang="en-US" sz="1000" dirty="0">
                        <a:effectLst/>
                        <a:latin typeface="Calibri"/>
                      </a:endParaRPr>
                    </a:p>
                  </a:txBody>
                  <a:tcPr marL="64168" marR="64168" marT="0" marB="0" anchor="b"/>
                </a:tc>
                <a:tc>
                  <a:txBody>
                    <a:bodyPr/>
                    <a:lstStyle/>
                    <a:p>
                      <a:pPr marL="0" marR="0" algn="just">
                        <a:lnSpc>
                          <a:spcPct val="115000"/>
                        </a:lnSpc>
                        <a:spcBef>
                          <a:spcPts val="0"/>
                        </a:spcBef>
                        <a:spcAft>
                          <a:spcPts val="0"/>
                        </a:spcAft>
                      </a:pPr>
                      <a:r>
                        <a:rPr lang="en-US" sz="1100" dirty="0">
                          <a:effectLst/>
                        </a:rPr>
                        <a:t>Agricultural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02"/>
                  </a:ext>
                </a:extLst>
              </a:tr>
              <a:tr h="210033">
                <a:tc>
                  <a:txBody>
                    <a:bodyPr/>
                    <a:lstStyle/>
                    <a:p>
                      <a:pPr marL="0" marR="0" algn="ctr">
                        <a:lnSpc>
                          <a:spcPct val="115000"/>
                        </a:lnSpc>
                        <a:spcBef>
                          <a:spcPts val="0"/>
                        </a:spcBef>
                        <a:spcAft>
                          <a:spcPts val="0"/>
                        </a:spcAft>
                      </a:pPr>
                      <a:r>
                        <a:rPr lang="en-US" sz="1100" dirty="0">
                          <a:effectLst/>
                        </a:rPr>
                        <a:t>112</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Livestock and Livestock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03"/>
                  </a:ext>
                </a:extLst>
              </a:tr>
              <a:tr h="210033">
                <a:tc>
                  <a:txBody>
                    <a:bodyPr/>
                    <a:lstStyle/>
                    <a:p>
                      <a:pPr marL="0" marR="0" algn="ctr">
                        <a:lnSpc>
                          <a:spcPct val="115000"/>
                        </a:lnSpc>
                        <a:spcBef>
                          <a:spcPts val="0"/>
                        </a:spcBef>
                        <a:spcAft>
                          <a:spcPts val="0"/>
                        </a:spcAft>
                      </a:pPr>
                      <a:r>
                        <a:rPr lang="en-US" sz="1100" dirty="0">
                          <a:effectLst/>
                        </a:rPr>
                        <a:t>113</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Forestry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04"/>
                  </a:ext>
                </a:extLst>
              </a:tr>
              <a:tr h="210033">
                <a:tc>
                  <a:txBody>
                    <a:bodyPr/>
                    <a:lstStyle/>
                    <a:p>
                      <a:pPr marL="0" marR="0" algn="ctr">
                        <a:lnSpc>
                          <a:spcPct val="115000"/>
                        </a:lnSpc>
                        <a:spcBef>
                          <a:spcPts val="0"/>
                        </a:spcBef>
                        <a:spcAft>
                          <a:spcPts val="0"/>
                        </a:spcAft>
                      </a:pPr>
                      <a:r>
                        <a:rPr lang="en-US" sz="1100" dirty="0">
                          <a:effectLst/>
                        </a:rPr>
                        <a:t>114</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Fish, Fresh, Chilled, or Frozen and Other Marine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05"/>
                  </a:ext>
                </a:extLst>
              </a:tr>
              <a:tr h="210033">
                <a:tc>
                  <a:txBody>
                    <a:bodyPr/>
                    <a:lstStyle/>
                    <a:p>
                      <a:pPr marL="0" marR="0" algn="ctr">
                        <a:lnSpc>
                          <a:spcPct val="115000"/>
                        </a:lnSpc>
                        <a:spcBef>
                          <a:spcPts val="0"/>
                        </a:spcBef>
                        <a:spcAft>
                          <a:spcPts val="0"/>
                        </a:spcAft>
                      </a:pPr>
                      <a:r>
                        <a:rPr lang="en-US" sz="1100" dirty="0">
                          <a:effectLst/>
                        </a:rPr>
                        <a:t>211</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Oil And Gas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06"/>
                  </a:ext>
                </a:extLst>
              </a:tr>
              <a:tr h="210033">
                <a:tc>
                  <a:txBody>
                    <a:bodyPr/>
                    <a:lstStyle/>
                    <a:p>
                      <a:pPr marL="0" marR="0" algn="ctr">
                        <a:lnSpc>
                          <a:spcPct val="115000"/>
                        </a:lnSpc>
                        <a:spcBef>
                          <a:spcPts val="0"/>
                        </a:spcBef>
                        <a:spcAft>
                          <a:spcPts val="0"/>
                        </a:spcAft>
                      </a:pPr>
                      <a:r>
                        <a:rPr lang="en-US" sz="1100" dirty="0">
                          <a:effectLst/>
                        </a:rPr>
                        <a:t>212</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Minerals and Ores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07"/>
                  </a:ext>
                </a:extLst>
              </a:tr>
              <a:tr h="210033">
                <a:tc>
                  <a:txBody>
                    <a:bodyPr/>
                    <a:lstStyle/>
                    <a:p>
                      <a:pPr marL="0" marR="0" algn="ctr">
                        <a:lnSpc>
                          <a:spcPct val="115000"/>
                        </a:lnSpc>
                        <a:spcBef>
                          <a:spcPts val="0"/>
                        </a:spcBef>
                        <a:spcAft>
                          <a:spcPts val="0"/>
                        </a:spcAft>
                      </a:pPr>
                      <a:r>
                        <a:rPr lang="en-US" sz="1100" dirty="0">
                          <a:effectLst/>
                        </a:rPr>
                        <a:t>311</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Food and Kindred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08"/>
                  </a:ext>
                </a:extLst>
              </a:tr>
              <a:tr h="210033">
                <a:tc>
                  <a:txBody>
                    <a:bodyPr/>
                    <a:lstStyle/>
                    <a:p>
                      <a:pPr marL="0" marR="0" algn="ctr">
                        <a:lnSpc>
                          <a:spcPct val="115000"/>
                        </a:lnSpc>
                        <a:spcBef>
                          <a:spcPts val="0"/>
                        </a:spcBef>
                        <a:spcAft>
                          <a:spcPts val="0"/>
                        </a:spcAft>
                      </a:pPr>
                      <a:r>
                        <a:rPr lang="en-US" sz="1100" dirty="0">
                          <a:effectLst/>
                        </a:rPr>
                        <a:t>312</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Beverages and Tobacco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09"/>
                  </a:ext>
                </a:extLst>
              </a:tr>
              <a:tr h="210033">
                <a:tc>
                  <a:txBody>
                    <a:bodyPr/>
                    <a:lstStyle/>
                    <a:p>
                      <a:pPr marL="0" marR="0" algn="ctr">
                        <a:lnSpc>
                          <a:spcPct val="115000"/>
                        </a:lnSpc>
                        <a:spcBef>
                          <a:spcPts val="0"/>
                        </a:spcBef>
                        <a:spcAft>
                          <a:spcPts val="0"/>
                        </a:spcAft>
                      </a:pPr>
                      <a:r>
                        <a:rPr lang="en-US" sz="1100" dirty="0">
                          <a:effectLst/>
                        </a:rPr>
                        <a:t>313</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Textiles and Fabrics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10"/>
                  </a:ext>
                </a:extLst>
              </a:tr>
              <a:tr h="210033">
                <a:tc>
                  <a:txBody>
                    <a:bodyPr/>
                    <a:lstStyle/>
                    <a:p>
                      <a:pPr marL="0" marR="0" algn="ctr">
                        <a:lnSpc>
                          <a:spcPct val="115000"/>
                        </a:lnSpc>
                        <a:spcBef>
                          <a:spcPts val="0"/>
                        </a:spcBef>
                        <a:spcAft>
                          <a:spcPts val="0"/>
                        </a:spcAft>
                      </a:pPr>
                      <a:r>
                        <a:rPr lang="en-US" sz="1100" dirty="0">
                          <a:effectLst/>
                        </a:rPr>
                        <a:t>314</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Textile Mill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11"/>
                  </a:ext>
                </a:extLst>
              </a:tr>
              <a:tr h="210033">
                <a:tc>
                  <a:txBody>
                    <a:bodyPr/>
                    <a:lstStyle/>
                    <a:p>
                      <a:pPr marL="0" marR="0" algn="ctr">
                        <a:lnSpc>
                          <a:spcPct val="115000"/>
                        </a:lnSpc>
                        <a:spcBef>
                          <a:spcPts val="0"/>
                        </a:spcBef>
                        <a:spcAft>
                          <a:spcPts val="0"/>
                        </a:spcAft>
                      </a:pPr>
                      <a:r>
                        <a:rPr lang="en-US" sz="1100" dirty="0">
                          <a:effectLst/>
                        </a:rPr>
                        <a:t>315</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Apparel and Accessories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12"/>
                  </a:ext>
                </a:extLst>
              </a:tr>
              <a:tr h="210033">
                <a:tc>
                  <a:txBody>
                    <a:bodyPr/>
                    <a:lstStyle/>
                    <a:p>
                      <a:pPr marL="0" marR="0" algn="ctr">
                        <a:lnSpc>
                          <a:spcPct val="115000"/>
                        </a:lnSpc>
                        <a:spcBef>
                          <a:spcPts val="0"/>
                        </a:spcBef>
                        <a:spcAft>
                          <a:spcPts val="0"/>
                        </a:spcAft>
                      </a:pPr>
                      <a:r>
                        <a:rPr lang="en-US" sz="1100" dirty="0">
                          <a:effectLst/>
                        </a:rPr>
                        <a:t>316</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Leather and Allied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13"/>
                  </a:ext>
                </a:extLst>
              </a:tr>
              <a:tr h="210033">
                <a:tc>
                  <a:txBody>
                    <a:bodyPr/>
                    <a:lstStyle/>
                    <a:p>
                      <a:pPr marL="0" marR="0" algn="ctr">
                        <a:lnSpc>
                          <a:spcPct val="115000"/>
                        </a:lnSpc>
                        <a:spcBef>
                          <a:spcPts val="0"/>
                        </a:spcBef>
                        <a:spcAft>
                          <a:spcPts val="0"/>
                        </a:spcAft>
                      </a:pPr>
                      <a:r>
                        <a:rPr lang="en-US" sz="1100" dirty="0">
                          <a:effectLst/>
                        </a:rPr>
                        <a:t>321</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Wood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14"/>
                  </a:ext>
                </a:extLst>
              </a:tr>
              <a:tr h="210033">
                <a:tc>
                  <a:txBody>
                    <a:bodyPr/>
                    <a:lstStyle/>
                    <a:p>
                      <a:pPr marL="0" marR="0" algn="ctr">
                        <a:lnSpc>
                          <a:spcPct val="115000"/>
                        </a:lnSpc>
                        <a:spcBef>
                          <a:spcPts val="0"/>
                        </a:spcBef>
                        <a:spcAft>
                          <a:spcPts val="0"/>
                        </a:spcAft>
                      </a:pPr>
                      <a:r>
                        <a:rPr lang="en-US" sz="1100" dirty="0">
                          <a:effectLst/>
                        </a:rPr>
                        <a:t>322</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Paper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15"/>
                  </a:ext>
                </a:extLst>
              </a:tr>
              <a:tr h="210033">
                <a:tc>
                  <a:txBody>
                    <a:bodyPr/>
                    <a:lstStyle/>
                    <a:p>
                      <a:pPr marL="0" marR="0" algn="ctr">
                        <a:lnSpc>
                          <a:spcPct val="115000"/>
                        </a:lnSpc>
                        <a:spcBef>
                          <a:spcPts val="0"/>
                        </a:spcBef>
                        <a:spcAft>
                          <a:spcPts val="0"/>
                        </a:spcAft>
                      </a:pPr>
                      <a:r>
                        <a:rPr lang="en-US" sz="1100" dirty="0">
                          <a:effectLst/>
                        </a:rPr>
                        <a:t>323</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Printed Matter and Related Products, Nesoi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16"/>
                  </a:ext>
                </a:extLst>
              </a:tr>
              <a:tr h="210033">
                <a:tc>
                  <a:txBody>
                    <a:bodyPr/>
                    <a:lstStyle/>
                    <a:p>
                      <a:pPr marL="0" marR="0" algn="ctr">
                        <a:lnSpc>
                          <a:spcPct val="115000"/>
                        </a:lnSpc>
                        <a:spcBef>
                          <a:spcPts val="0"/>
                        </a:spcBef>
                        <a:spcAft>
                          <a:spcPts val="0"/>
                        </a:spcAft>
                      </a:pPr>
                      <a:r>
                        <a:rPr lang="en-US" sz="1100" dirty="0">
                          <a:effectLst/>
                        </a:rPr>
                        <a:t>324</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Petroleum and Coal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17"/>
                  </a:ext>
                </a:extLst>
              </a:tr>
              <a:tr h="210033">
                <a:tc>
                  <a:txBody>
                    <a:bodyPr/>
                    <a:lstStyle/>
                    <a:p>
                      <a:pPr marL="0" marR="0" algn="ctr">
                        <a:lnSpc>
                          <a:spcPct val="115000"/>
                        </a:lnSpc>
                        <a:spcBef>
                          <a:spcPts val="0"/>
                        </a:spcBef>
                        <a:spcAft>
                          <a:spcPts val="0"/>
                        </a:spcAft>
                      </a:pPr>
                      <a:r>
                        <a:rPr lang="en-US" sz="1100" dirty="0">
                          <a:effectLst/>
                        </a:rPr>
                        <a:t>325</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Chemicals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18"/>
                  </a:ext>
                </a:extLst>
              </a:tr>
              <a:tr h="210033">
                <a:tc>
                  <a:txBody>
                    <a:bodyPr/>
                    <a:lstStyle/>
                    <a:p>
                      <a:pPr marL="0" marR="0" algn="ctr">
                        <a:lnSpc>
                          <a:spcPct val="115000"/>
                        </a:lnSpc>
                        <a:spcBef>
                          <a:spcPts val="0"/>
                        </a:spcBef>
                        <a:spcAft>
                          <a:spcPts val="0"/>
                        </a:spcAft>
                      </a:pPr>
                      <a:r>
                        <a:rPr lang="en-US" sz="1100" dirty="0">
                          <a:effectLst/>
                        </a:rPr>
                        <a:t>326</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Plastics and Rubber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19"/>
                  </a:ext>
                </a:extLst>
              </a:tr>
              <a:tr h="210033">
                <a:tc>
                  <a:txBody>
                    <a:bodyPr/>
                    <a:lstStyle/>
                    <a:p>
                      <a:pPr marL="0" marR="0" algn="ctr">
                        <a:lnSpc>
                          <a:spcPct val="115000"/>
                        </a:lnSpc>
                        <a:spcBef>
                          <a:spcPts val="0"/>
                        </a:spcBef>
                        <a:spcAft>
                          <a:spcPts val="0"/>
                        </a:spcAft>
                      </a:pPr>
                      <a:r>
                        <a:rPr lang="en-US" sz="1100" dirty="0">
                          <a:effectLst/>
                        </a:rPr>
                        <a:t>327</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Nonmetallic Mineral Products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20"/>
                  </a:ext>
                </a:extLst>
              </a:tr>
              <a:tr h="210033">
                <a:tc>
                  <a:txBody>
                    <a:bodyPr/>
                    <a:lstStyle/>
                    <a:p>
                      <a:pPr marL="0" marR="0" algn="ctr">
                        <a:lnSpc>
                          <a:spcPct val="115000"/>
                        </a:lnSpc>
                        <a:spcBef>
                          <a:spcPts val="0"/>
                        </a:spcBef>
                        <a:spcAft>
                          <a:spcPts val="0"/>
                        </a:spcAft>
                      </a:pPr>
                      <a:r>
                        <a:rPr lang="en-US" sz="1100" dirty="0">
                          <a:effectLst/>
                        </a:rPr>
                        <a:t>331</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 </a:t>
                      </a:r>
                      <a:endParaRPr lang="en-US" sz="1000" dirty="0">
                        <a:effectLst/>
                        <a:latin typeface="Calibri"/>
                        <a:ea typeface="Calibri"/>
                        <a:cs typeface="Times New Roman"/>
                      </a:endParaRPr>
                    </a:p>
                  </a:txBody>
                  <a:tcPr marL="64168" marR="64168" marT="0" marB="0" anchor="b"/>
                </a:tc>
                <a:tc>
                  <a:txBody>
                    <a:bodyPr/>
                    <a:lstStyle/>
                    <a:p>
                      <a:pPr marL="0" marR="0" algn="just">
                        <a:lnSpc>
                          <a:spcPct val="115000"/>
                        </a:lnSpc>
                        <a:spcBef>
                          <a:spcPts val="0"/>
                        </a:spcBef>
                        <a:spcAft>
                          <a:spcPts val="0"/>
                        </a:spcAft>
                      </a:pPr>
                      <a:r>
                        <a:rPr lang="en-US" sz="1100" dirty="0">
                          <a:effectLst/>
                        </a:rPr>
                        <a:t>Primary Metal Manufacturing                                           </a:t>
                      </a:r>
                      <a:endParaRPr lang="en-US" sz="1000" dirty="0">
                        <a:effectLst/>
                        <a:latin typeface="Calibri"/>
                        <a:ea typeface="Calibri"/>
                        <a:cs typeface="Times New Roman"/>
                      </a:endParaRPr>
                    </a:p>
                  </a:txBody>
                  <a:tcPr marL="64168" marR="64168" marT="0" marB="0" anchor="b"/>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904859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274638"/>
            <a:ext cx="5867400" cy="1020762"/>
          </a:xfrm>
        </p:spPr>
        <p:txBody>
          <a:bodyPr/>
          <a:lstStyle/>
          <a:p>
            <a:r>
              <a:rPr lang="en-US" sz="4800" dirty="0">
                <a:latin typeface="Elan" pitchFamily="2" charset="0"/>
              </a:rPr>
              <a:t>Calculating RCA</a:t>
            </a:r>
          </a:p>
        </p:txBody>
      </p:sp>
      <p:sp>
        <p:nvSpPr>
          <p:cNvPr id="2" name="TextBox 1"/>
          <p:cNvSpPr txBox="1"/>
          <p:nvPr/>
        </p:nvSpPr>
        <p:spPr>
          <a:xfrm>
            <a:off x="1137239" y="1602938"/>
            <a:ext cx="3510961" cy="1292662"/>
          </a:xfrm>
          <a:prstGeom prst="rect">
            <a:avLst/>
          </a:prstGeom>
          <a:noFill/>
        </p:spPr>
        <p:txBody>
          <a:bodyPr wrap="none" rtlCol="0">
            <a:spAutoFit/>
          </a:bodyPr>
          <a:lstStyle/>
          <a:p>
            <a:pPr algn="ctr"/>
            <a:r>
              <a:rPr lang="en-US" dirty="0"/>
              <a:t>∑ 3-Digit NAICS </a:t>
            </a:r>
            <a:r>
              <a:rPr lang="en-US" baseline="-25000" dirty="0"/>
              <a:t>Export-Country </a:t>
            </a:r>
            <a:br>
              <a:rPr lang="en-US" baseline="-25000" dirty="0"/>
            </a:br>
            <a:r>
              <a:rPr lang="en-US" baseline="-25000" dirty="0"/>
              <a:t>________________________</a:t>
            </a:r>
            <a:br>
              <a:rPr lang="en-US" baseline="-25000" dirty="0"/>
            </a:br>
            <a:endParaRPr lang="en-US" baseline="-25000" dirty="0"/>
          </a:p>
          <a:p>
            <a:r>
              <a:rPr lang="en-US" dirty="0"/>
              <a:t> ∑ All 3-Digit NAICSC  </a:t>
            </a:r>
            <a:r>
              <a:rPr lang="en-US" baseline="-25000" dirty="0"/>
              <a:t>All Exports-Country</a:t>
            </a:r>
          </a:p>
          <a:p>
            <a:endParaRPr lang="en-US" dirty="0"/>
          </a:p>
        </p:txBody>
      </p:sp>
      <p:sp>
        <p:nvSpPr>
          <p:cNvPr id="4" name="TextBox 3"/>
          <p:cNvSpPr txBox="1"/>
          <p:nvPr/>
        </p:nvSpPr>
        <p:spPr>
          <a:xfrm>
            <a:off x="990600" y="3581400"/>
            <a:ext cx="3607975" cy="1292662"/>
          </a:xfrm>
          <a:prstGeom prst="rect">
            <a:avLst/>
          </a:prstGeom>
          <a:noFill/>
        </p:spPr>
        <p:txBody>
          <a:bodyPr wrap="none" rtlCol="0">
            <a:spAutoFit/>
          </a:bodyPr>
          <a:lstStyle/>
          <a:p>
            <a:pPr algn="ctr"/>
            <a:r>
              <a:rPr lang="en-US" dirty="0"/>
              <a:t>∑ 3-Digit NAICS </a:t>
            </a:r>
            <a:r>
              <a:rPr lang="en-US" baseline="-25000" dirty="0"/>
              <a:t>Export Regional </a:t>
            </a:r>
            <a:br>
              <a:rPr lang="en-US" baseline="-25000" dirty="0"/>
            </a:br>
            <a:r>
              <a:rPr lang="en-US" baseline="-25000" dirty="0"/>
              <a:t>________________________</a:t>
            </a:r>
            <a:br>
              <a:rPr lang="en-US" baseline="-25000" dirty="0"/>
            </a:br>
            <a:endParaRPr lang="en-US" baseline="-25000" dirty="0"/>
          </a:p>
          <a:p>
            <a:r>
              <a:rPr lang="en-US" dirty="0"/>
              <a:t> ∑ All 3-Digit NAICSC  </a:t>
            </a:r>
            <a:r>
              <a:rPr lang="en-US" baseline="-25000" dirty="0"/>
              <a:t>All</a:t>
            </a:r>
            <a:r>
              <a:rPr lang="en-US" dirty="0"/>
              <a:t> </a:t>
            </a:r>
            <a:r>
              <a:rPr lang="en-US" baseline="-25000" dirty="0"/>
              <a:t>Exports</a:t>
            </a:r>
            <a:r>
              <a:rPr lang="en-US" dirty="0"/>
              <a:t> </a:t>
            </a:r>
            <a:r>
              <a:rPr lang="en-US" baseline="-25000" dirty="0"/>
              <a:t>Regional</a:t>
            </a:r>
          </a:p>
          <a:p>
            <a:endParaRPr lang="en-US" dirty="0"/>
          </a:p>
        </p:txBody>
      </p:sp>
      <p:sp>
        <p:nvSpPr>
          <p:cNvPr id="5" name="TextBox 4"/>
          <p:cNvSpPr txBox="1"/>
          <p:nvPr/>
        </p:nvSpPr>
        <p:spPr>
          <a:xfrm>
            <a:off x="762000" y="2895600"/>
            <a:ext cx="4455066" cy="369332"/>
          </a:xfrm>
          <a:prstGeom prst="rect">
            <a:avLst/>
          </a:prstGeom>
          <a:noFill/>
        </p:spPr>
        <p:txBody>
          <a:bodyPr wrap="none" rtlCol="0">
            <a:spAutoFit/>
          </a:bodyPr>
          <a:lstStyle/>
          <a:p>
            <a:r>
              <a:rPr lang="en-US" dirty="0"/>
              <a:t>_____________________________________</a:t>
            </a:r>
          </a:p>
        </p:txBody>
      </p:sp>
      <p:sp>
        <p:nvSpPr>
          <p:cNvPr id="6" name="TextBox 5"/>
          <p:cNvSpPr txBox="1"/>
          <p:nvPr/>
        </p:nvSpPr>
        <p:spPr>
          <a:xfrm>
            <a:off x="5486400" y="2895600"/>
            <a:ext cx="455574" cy="646331"/>
          </a:xfrm>
          <a:prstGeom prst="rect">
            <a:avLst/>
          </a:prstGeom>
          <a:noFill/>
        </p:spPr>
        <p:txBody>
          <a:bodyPr wrap="none" rtlCol="0">
            <a:spAutoFit/>
          </a:bodyPr>
          <a:lstStyle/>
          <a:p>
            <a:r>
              <a:rPr lang="en-US" sz="3600" dirty="0"/>
              <a:t>=</a:t>
            </a:r>
          </a:p>
        </p:txBody>
      </p:sp>
      <p:sp>
        <p:nvSpPr>
          <p:cNvPr id="7" name="TextBox 6"/>
          <p:cNvSpPr txBox="1"/>
          <p:nvPr/>
        </p:nvSpPr>
        <p:spPr>
          <a:xfrm>
            <a:off x="5791200" y="2971800"/>
            <a:ext cx="2667000" cy="584775"/>
          </a:xfrm>
          <a:prstGeom prst="rect">
            <a:avLst/>
          </a:prstGeom>
          <a:noFill/>
        </p:spPr>
        <p:txBody>
          <a:bodyPr wrap="square" rtlCol="0">
            <a:spAutoFit/>
          </a:bodyPr>
          <a:lstStyle/>
          <a:p>
            <a:r>
              <a:rPr lang="en-US" sz="3200" dirty="0"/>
              <a:t>RCA </a:t>
            </a:r>
            <a:r>
              <a:rPr lang="en-US" sz="3200" baseline="-25000" dirty="0"/>
              <a:t>Country NAFTA</a:t>
            </a:r>
          </a:p>
        </p:txBody>
      </p:sp>
      <p:sp>
        <p:nvSpPr>
          <p:cNvPr id="8" name="Left Bracket 7"/>
          <p:cNvSpPr/>
          <p:nvPr/>
        </p:nvSpPr>
        <p:spPr>
          <a:xfrm>
            <a:off x="533400" y="1447800"/>
            <a:ext cx="381000" cy="3581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ight Bracket 8"/>
          <p:cNvSpPr/>
          <p:nvPr/>
        </p:nvSpPr>
        <p:spPr>
          <a:xfrm>
            <a:off x="4953000" y="1374338"/>
            <a:ext cx="381000" cy="357866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Left Brace 9"/>
          <p:cNvSpPr/>
          <p:nvPr/>
        </p:nvSpPr>
        <p:spPr>
          <a:xfrm>
            <a:off x="990600" y="1602938"/>
            <a:ext cx="228600" cy="114026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ight Brace 10"/>
          <p:cNvSpPr/>
          <p:nvPr/>
        </p:nvSpPr>
        <p:spPr>
          <a:xfrm>
            <a:off x="4648200" y="1602938"/>
            <a:ext cx="433978" cy="106406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Left Brace 11"/>
          <p:cNvSpPr/>
          <p:nvPr/>
        </p:nvSpPr>
        <p:spPr>
          <a:xfrm>
            <a:off x="914400" y="3581400"/>
            <a:ext cx="381000" cy="1143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Right Brace 13"/>
          <p:cNvSpPr/>
          <p:nvPr/>
        </p:nvSpPr>
        <p:spPr>
          <a:xfrm>
            <a:off x="4495800" y="3581400"/>
            <a:ext cx="426002"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TextBox 14"/>
          <p:cNvSpPr txBox="1"/>
          <p:nvPr/>
        </p:nvSpPr>
        <p:spPr>
          <a:xfrm>
            <a:off x="4671422" y="6019800"/>
            <a:ext cx="3299365" cy="369332"/>
          </a:xfrm>
          <a:prstGeom prst="rect">
            <a:avLst/>
          </a:prstGeom>
          <a:noFill/>
        </p:spPr>
        <p:txBody>
          <a:bodyPr wrap="none" rtlCol="0">
            <a:spAutoFit/>
          </a:bodyPr>
          <a:lstStyle/>
          <a:p>
            <a:r>
              <a:rPr lang="en-US" dirty="0"/>
              <a:t>All values in U.S. Current Dollars</a:t>
            </a:r>
          </a:p>
        </p:txBody>
      </p:sp>
    </p:spTree>
    <p:extLst>
      <p:ext uri="{BB962C8B-B14F-4D97-AF65-F5344CB8AC3E}">
        <p14:creationId xmlns:p14="http://schemas.microsoft.com/office/powerpoint/2010/main" val="386077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sz="4800" dirty="0">
                <a:latin typeface="Elan" pitchFamily="2" charset="0"/>
              </a:rPr>
              <a:t>RCA  for US </a:t>
            </a:r>
          </a:p>
        </p:txBody>
      </p:sp>
      <p:graphicFrame>
        <p:nvGraphicFramePr>
          <p:cNvPr id="3" name="Table 2"/>
          <p:cNvGraphicFramePr>
            <a:graphicFrameLocks noGrp="1"/>
          </p:cNvGraphicFramePr>
          <p:nvPr>
            <p:extLst>
              <p:ext uri="{D42A27DB-BD31-4B8C-83A1-F6EECF244321}">
                <p14:modId xmlns:p14="http://schemas.microsoft.com/office/powerpoint/2010/main" val="652963536"/>
              </p:ext>
            </p:extLst>
          </p:nvPr>
        </p:nvGraphicFramePr>
        <p:xfrm>
          <a:off x="1295400" y="1142997"/>
          <a:ext cx="6629400" cy="5261259"/>
        </p:xfrm>
        <a:graphic>
          <a:graphicData uri="http://schemas.openxmlformats.org/drawingml/2006/table">
            <a:tbl>
              <a:tblPr>
                <a:tableStyleId>{5C22544A-7EE6-4342-B048-85BDC9FD1C3A}</a:tableStyleId>
              </a:tblPr>
              <a:tblGrid>
                <a:gridCol w="2657128">
                  <a:extLst>
                    <a:ext uri="{9D8B030D-6E8A-4147-A177-3AD203B41FA5}">
                      <a16:colId xmlns:a16="http://schemas.microsoft.com/office/drawing/2014/main" val="20000"/>
                    </a:ext>
                  </a:extLst>
                </a:gridCol>
                <a:gridCol w="1487685">
                  <a:extLst>
                    <a:ext uri="{9D8B030D-6E8A-4147-A177-3AD203B41FA5}">
                      <a16:colId xmlns:a16="http://schemas.microsoft.com/office/drawing/2014/main" val="20001"/>
                    </a:ext>
                  </a:extLst>
                </a:gridCol>
                <a:gridCol w="1134934">
                  <a:extLst>
                    <a:ext uri="{9D8B030D-6E8A-4147-A177-3AD203B41FA5}">
                      <a16:colId xmlns:a16="http://schemas.microsoft.com/office/drawing/2014/main" val="20002"/>
                    </a:ext>
                  </a:extLst>
                </a:gridCol>
                <a:gridCol w="1349653">
                  <a:extLst>
                    <a:ext uri="{9D8B030D-6E8A-4147-A177-3AD203B41FA5}">
                      <a16:colId xmlns:a16="http://schemas.microsoft.com/office/drawing/2014/main" val="20003"/>
                    </a:ext>
                  </a:extLst>
                </a:gridCol>
              </a:tblGrid>
              <a:tr h="242658">
                <a:tc>
                  <a:txBody>
                    <a:bodyPr/>
                    <a:lstStyle/>
                    <a:p>
                      <a:pPr algn="ctr" fontAlgn="b"/>
                      <a:r>
                        <a:rPr lang="en-US" sz="1400" b="1" u="none" strike="noStrike" dirty="0">
                          <a:effectLst/>
                          <a:latin typeface="Times New Roman" pitchFamily="18" charset="0"/>
                          <a:cs typeface="Times New Roman" pitchFamily="18" charset="0"/>
                        </a:rPr>
                        <a:t>Revealed Comparative Advantage</a:t>
                      </a:r>
                      <a:endParaRPr lang="en-US" sz="1400" b="1" i="0" u="none" strike="noStrike" dirty="0">
                        <a:solidFill>
                          <a:srgbClr val="FFFFFF"/>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a:effectLst/>
                          <a:latin typeface="Times New Roman" pitchFamily="18" charset="0"/>
                          <a:cs typeface="Times New Roman" pitchFamily="18" charset="0"/>
                        </a:rPr>
                        <a:t>Column1</a:t>
                      </a:r>
                      <a:endParaRPr lang="en-US" sz="1400" b="1" i="0" u="none" strike="noStrike">
                        <a:solidFill>
                          <a:srgbClr val="FFFFFF"/>
                        </a:solidFill>
                        <a:effectLst/>
                        <a:latin typeface="Times New Roman" pitchFamily="18" charset="0"/>
                        <a:cs typeface="Times New Roman"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a:effectLst/>
                          <a:latin typeface="Times New Roman" pitchFamily="18" charset="0"/>
                          <a:cs typeface="Times New Roman" pitchFamily="18" charset="0"/>
                        </a:rPr>
                        <a:t>Column2</a:t>
                      </a:r>
                      <a:endParaRPr lang="en-US" sz="1400" b="1" i="0" u="none" strike="noStrike">
                        <a:solidFill>
                          <a:srgbClr val="FFFFFF"/>
                        </a:solidFill>
                        <a:effectLst/>
                        <a:latin typeface="Times New Roman" pitchFamily="18" charset="0"/>
                        <a:cs typeface="Times New Roman"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latin typeface="Times New Roman" pitchFamily="18" charset="0"/>
                          <a:cs typeface="Times New Roman" pitchFamily="18" charset="0"/>
                        </a:rPr>
                        <a:t>Column3</a:t>
                      </a:r>
                      <a:endParaRPr lang="en-US" sz="1400" b="1" i="0" u="none" strike="noStrike" dirty="0">
                        <a:solidFill>
                          <a:srgbClr val="FFFFFF"/>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38981">
                <a:tc>
                  <a:txBody>
                    <a:bodyPr/>
                    <a:lstStyle/>
                    <a:p>
                      <a:pPr algn="ctr" fontAlgn="b"/>
                      <a:r>
                        <a:rPr lang="en-US" sz="1400" b="1" u="none" strike="noStrike" dirty="0">
                          <a:effectLst/>
                          <a:latin typeface="Times New Roman" pitchFamily="18" charset="0"/>
                          <a:cs typeface="Times New Roman" pitchFamily="18" charset="0"/>
                        </a:rPr>
                        <a:t>US</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b="1" u="none" strike="noStrike" dirty="0">
                          <a:effectLst/>
                          <a:latin typeface="Times New Roman" pitchFamily="18" charset="0"/>
                          <a:cs typeface="Times New Roman" pitchFamily="18" charset="0"/>
                        </a:rPr>
                        <a:t>2000</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b="1" u="none" strike="noStrike" dirty="0">
                          <a:effectLst/>
                          <a:latin typeface="Times New Roman" pitchFamily="18" charset="0"/>
                          <a:cs typeface="Times New Roman" pitchFamily="18" charset="0"/>
                        </a:rPr>
                        <a:t>2006</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b="1" u="none" strike="noStrike" dirty="0">
                          <a:effectLst/>
                          <a:latin typeface="Times New Roman" pitchFamily="18" charset="0"/>
                          <a:cs typeface="Times New Roman" pitchFamily="18" charset="0"/>
                        </a:rPr>
                        <a:t>2012</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38981">
                <a:tc>
                  <a:txBody>
                    <a:bodyPr/>
                    <a:lstStyle/>
                    <a:p>
                      <a:pPr algn="ctr" fontAlgn="b"/>
                      <a:r>
                        <a:rPr lang="en-US" sz="1400" b="1" u="none" strike="noStrike" dirty="0">
                          <a:effectLst/>
                          <a:latin typeface="Times New Roman" pitchFamily="18" charset="0"/>
                          <a:cs typeface="Times New Roman" pitchFamily="18" charset="0"/>
                        </a:rPr>
                        <a:t>'111'</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Times New Roman" pitchFamily="18" charset="0"/>
                          <a:cs typeface="Times New Roman" pitchFamily="18" charset="0"/>
                        </a:rPr>
                        <a:t>0.6725</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Times New Roman" pitchFamily="18" charset="0"/>
                          <a:cs typeface="Times New Roman" pitchFamily="18" charset="0"/>
                        </a:rPr>
                        <a:t>1.0007</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0.9998</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38981">
                <a:tc>
                  <a:txBody>
                    <a:bodyPr/>
                    <a:lstStyle/>
                    <a:p>
                      <a:pPr algn="ctr" fontAlgn="b"/>
                      <a:r>
                        <a:rPr lang="en-US" sz="1400" b="1" u="none" strike="noStrike" dirty="0">
                          <a:effectLst/>
                          <a:latin typeface="Times New Roman" pitchFamily="18" charset="0"/>
                          <a:cs typeface="Times New Roman" pitchFamily="18" charset="0"/>
                        </a:rPr>
                        <a:t>'112'</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sz="1400" u="none" strike="noStrike" dirty="0">
                          <a:effectLst/>
                          <a:latin typeface="Times New Roman" pitchFamily="18" charset="0"/>
                          <a:cs typeface="Times New Roman" pitchFamily="18" charset="0"/>
                        </a:rPr>
                        <a:t>27.4655</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Times New Roman" pitchFamily="18" charset="0"/>
                          <a:cs typeface="Times New Roman" pitchFamily="18" charset="0"/>
                        </a:rPr>
                        <a:t>0.9450</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Times New Roman" pitchFamily="18" charset="0"/>
                          <a:cs typeface="Times New Roman" pitchFamily="18" charset="0"/>
                        </a:rPr>
                        <a:t>0.7047</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38981">
                <a:tc>
                  <a:txBody>
                    <a:bodyPr/>
                    <a:lstStyle/>
                    <a:p>
                      <a:pPr algn="ctr" fontAlgn="b"/>
                      <a:r>
                        <a:rPr lang="en-US" sz="1400" b="1" u="none" strike="noStrike" dirty="0">
                          <a:effectLst/>
                          <a:latin typeface="Times New Roman" pitchFamily="18" charset="0"/>
                          <a:cs typeface="Times New Roman" pitchFamily="18" charset="0"/>
                        </a:rPr>
                        <a:t>'113'</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Times New Roman" pitchFamily="18" charset="0"/>
                          <a:cs typeface="Times New Roman" pitchFamily="18" charset="0"/>
                        </a:rPr>
                        <a:t>163.4017</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latin typeface="Times New Roman" pitchFamily="18" charset="0"/>
                          <a:cs typeface="Times New Roman" pitchFamily="18" charset="0"/>
                        </a:rPr>
                        <a:t>0.9858</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1.1481</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38981">
                <a:tc>
                  <a:txBody>
                    <a:bodyPr/>
                    <a:lstStyle/>
                    <a:p>
                      <a:pPr algn="ctr" fontAlgn="b"/>
                      <a:r>
                        <a:rPr lang="en-US" sz="1400" b="1" u="none" strike="noStrike" dirty="0">
                          <a:effectLst/>
                          <a:latin typeface="Times New Roman" pitchFamily="18" charset="0"/>
                          <a:cs typeface="Times New Roman" pitchFamily="18" charset="0"/>
                        </a:rPr>
                        <a:t>'114'</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latin typeface="Times New Roman" pitchFamily="18" charset="0"/>
                          <a:cs typeface="Times New Roman" pitchFamily="18" charset="0"/>
                        </a:rPr>
                        <a:t>27.1679</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0.9885</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1.0046</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38981">
                <a:tc>
                  <a:txBody>
                    <a:bodyPr/>
                    <a:lstStyle/>
                    <a:p>
                      <a:pPr algn="ctr" fontAlgn="b"/>
                      <a:r>
                        <a:rPr lang="en-US" sz="1400" b="1" u="none" strike="noStrike" dirty="0">
                          <a:effectLst/>
                          <a:latin typeface="Times New Roman" pitchFamily="18" charset="0"/>
                          <a:cs typeface="Times New Roman" pitchFamily="18" charset="0"/>
                        </a:rPr>
                        <a:t>'211'</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12.3637</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0.8296</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0.4898</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238981">
                <a:tc>
                  <a:txBody>
                    <a:bodyPr/>
                    <a:lstStyle/>
                    <a:p>
                      <a:pPr algn="ctr" fontAlgn="b"/>
                      <a:r>
                        <a:rPr lang="en-US" sz="1400" b="1" u="none" strike="noStrike">
                          <a:effectLst/>
                          <a:latin typeface="Times New Roman" pitchFamily="18" charset="0"/>
                          <a:cs typeface="Times New Roman" pitchFamily="18" charset="0"/>
                        </a:rPr>
                        <a:t>'212'</a:t>
                      </a:r>
                      <a:endParaRPr lang="en-US" sz="1400" b="1" i="0" u="none" strike="noStrike">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0.2986</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1.0014</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1.0001</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38981">
                <a:tc>
                  <a:txBody>
                    <a:bodyPr/>
                    <a:lstStyle/>
                    <a:p>
                      <a:pPr algn="ctr" fontAlgn="b"/>
                      <a:r>
                        <a:rPr lang="en-US" sz="1400" b="1" u="none" strike="noStrike" dirty="0">
                          <a:effectLst/>
                          <a:latin typeface="Times New Roman" pitchFamily="18" charset="0"/>
                          <a:cs typeface="Times New Roman" pitchFamily="18" charset="0"/>
                        </a:rPr>
                        <a:t>'311'</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5.3462</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0.9992</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1.0008</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38981">
                <a:tc>
                  <a:txBody>
                    <a:bodyPr/>
                    <a:lstStyle/>
                    <a:p>
                      <a:pPr algn="ctr" fontAlgn="b"/>
                      <a:r>
                        <a:rPr lang="en-US" sz="1400" b="1" u="none" strike="noStrike" dirty="0">
                          <a:effectLst/>
                          <a:latin typeface="Times New Roman" pitchFamily="18" charset="0"/>
                          <a:cs typeface="Times New Roman" pitchFamily="18" charset="0"/>
                        </a:rPr>
                        <a:t>'312'</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127.0318</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0.2982</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0.6337</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238981">
                <a:tc>
                  <a:txBody>
                    <a:bodyPr/>
                    <a:lstStyle/>
                    <a:p>
                      <a:pPr algn="ctr" fontAlgn="b"/>
                      <a:r>
                        <a:rPr lang="en-US" sz="1400" b="1" u="none" strike="noStrike">
                          <a:effectLst/>
                          <a:latin typeface="Times New Roman" pitchFamily="18" charset="0"/>
                          <a:cs typeface="Times New Roman" pitchFamily="18" charset="0"/>
                        </a:rPr>
                        <a:t>'313'</a:t>
                      </a:r>
                      <a:endParaRPr lang="en-US" sz="1400" b="1" i="0" u="none" strike="noStrike">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456.4508</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0.3938</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1.6121</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238981">
                <a:tc>
                  <a:txBody>
                    <a:bodyPr/>
                    <a:lstStyle/>
                    <a:p>
                      <a:pPr algn="ctr" fontAlgn="b"/>
                      <a:r>
                        <a:rPr lang="en-US" sz="1400" b="1" u="none" strike="noStrike" dirty="0">
                          <a:effectLst/>
                          <a:latin typeface="Times New Roman" pitchFamily="18" charset="0"/>
                          <a:cs typeface="Times New Roman" pitchFamily="18" charset="0"/>
                        </a:rPr>
                        <a:t>'314'</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0.3050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1.0009</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1.0002</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38981">
                <a:tc>
                  <a:txBody>
                    <a:bodyPr/>
                    <a:lstStyle/>
                    <a:p>
                      <a:pPr algn="ctr" fontAlgn="b"/>
                      <a:r>
                        <a:rPr lang="en-US" sz="1400" b="1" u="none" strike="noStrike" dirty="0">
                          <a:effectLst/>
                          <a:latin typeface="Times New Roman" pitchFamily="18" charset="0"/>
                          <a:cs typeface="Times New Roman" pitchFamily="18" charset="0"/>
                        </a:rPr>
                        <a:t>'315'</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2.1557</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1.0006</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0.9995</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238981">
                <a:tc>
                  <a:txBody>
                    <a:bodyPr/>
                    <a:lstStyle/>
                    <a:p>
                      <a:pPr algn="ctr" fontAlgn="b"/>
                      <a:r>
                        <a:rPr lang="en-US" sz="1400" b="1" u="none" strike="noStrike" dirty="0">
                          <a:effectLst/>
                          <a:latin typeface="Times New Roman" pitchFamily="18" charset="0"/>
                          <a:cs typeface="Times New Roman" pitchFamily="18" charset="0"/>
                        </a:rPr>
                        <a:t>'316'</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0.9681</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0.9999</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0.9980</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238981">
                <a:tc>
                  <a:txBody>
                    <a:bodyPr/>
                    <a:lstStyle/>
                    <a:p>
                      <a:pPr algn="ctr" fontAlgn="b"/>
                      <a:r>
                        <a:rPr lang="en-US" sz="1400" b="1" u="none" strike="noStrike">
                          <a:effectLst/>
                          <a:latin typeface="Times New Roman" pitchFamily="18" charset="0"/>
                          <a:cs typeface="Times New Roman" pitchFamily="18" charset="0"/>
                        </a:rPr>
                        <a:t>'321'</a:t>
                      </a:r>
                      <a:endParaRPr lang="en-US" sz="1400" b="1" i="0" u="none" strike="noStrike">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2.9940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1.0010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1.0028</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238981">
                <a:tc>
                  <a:txBody>
                    <a:bodyPr/>
                    <a:lstStyle/>
                    <a:p>
                      <a:pPr algn="ctr" fontAlgn="b"/>
                      <a:r>
                        <a:rPr lang="en-US" sz="1400" b="1" u="none" strike="noStrike" dirty="0">
                          <a:effectLst/>
                          <a:latin typeface="Times New Roman" pitchFamily="18" charset="0"/>
                          <a:cs typeface="Times New Roman" pitchFamily="18" charset="0"/>
                        </a:rPr>
                        <a:t>'322'</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2.1880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1.0009</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1.0011</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238981">
                <a:tc>
                  <a:txBody>
                    <a:bodyPr/>
                    <a:lstStyle/>
                    <a:p>
                      <a:pPr algn="ctr" fontAlgn="b"/>
                      <a:r>
                        <a:rPr lang="en-US" sz="1400" b="1" u="none" strike="noStrike">
                          <a:effectLst/>
                          <a:latin typeface="Times New Roman" pitchFamily="18" charset="0"/>
                          <a:cs typeface="Times New Roman" pitchFamily="18" charset="0"/>
                        </a:rPr>
                        <a:t>'323'</a:t>
                      </a:r>
                      <a:endParaRPr lang="en-US" sz="1400" b="1" i="0" u="none" strike="noStrike">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7.2700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1.0004</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1.0043</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6"/>
                  </a:ext>
                </a:extLst>
              </a:tr>
              <a:tr h="238981">
                <a:tc>
                  <a:txBody>
                    <a:bodyPr/>
                    <a:lstStyle/>
                    <a:p>
                      <a:pPr algn="ctr" fontAlgn="b"/>
                      <a:r>
                        <a:rPr lang="en-US" sz="1400" b="1" u="none" strike="noStrike" dirty="0">
                          <a:effectLst/>
                          <a:latin typeface="Times New Roman" pitchFamily="18" charset="0"/>
                          <a:cs typeface="Times New Roman" pitchFamily="18" charset="0"/>
                        </a:rPr>
                        <a:t>'324'</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90.3254</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0.9290</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1.1295</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7"/>
                  </a:ext>
                </a:extLst>
              </a:tr>
              <a:tr h="238981">
                <a:tc>
                  <a:txBody>
                    <a:bodyPr/>
                    <a:lstStyle/>
                    <a:p>
                      <a:pPr algn="ctr" fontAlgn="b"/>
                      <a:r>
                        <a:rPr lang="en-US" sz="1400" b="1" u="none" strike="noStrike" dirty="0">
                          <a:effectLst/>
                          <a:latin typeface="Times New Roman" pitchFamily="18" charset="0"/>
                          <a:cs typeface="Times New Roman" pitchFamily="18" charset="0"/>
                        </a:rPr>
                        <a:t>'325'</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13.1904</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0.9782</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1.0293</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8"/>
                  </a:ext>
                </a:extLst>
              </a:tr>
              <a:tr h="238981">
                <a:tc>
                  <a:txBody>
                    <a:bodyPr/>
                    <a:lstStyle/>
                    <a:p>
                      <a:pPr algn="ctr" fontAlgn="b"/>
                      <a:r>
                        <a:rPr lang="en-US" sz="1400" b="1" u="none" strike="noStrike">
                          <a:effectLst/>
                          <a:latin typeface="Times New Roman" pitchFamily="18" charset="0"/>
                          <a:cs typeface="Times New Roman" pitchFamily="18" charset="0"/>
                        </a:rPr>
                        <a:t>'326'</a:t>
                      </a:r>
                      <a:endParaRPr lang="en-US" sz="1400" b="1" i="0" u="none" strike="noStrike">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34.9757</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0.9479</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1.0058</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9"/>
                  </a:ext>
                </a:extLst>
              </a:tr>
              <a:tr h="238981">
                <a:tc>
                  <a:txBody>
                    <a:bodyPr/>
                    <a:lstStyle/>
                    <a:p>
                      <a:pPr algn="ctr" fontAlgn="b"/>
                      <a:r>
                        <a:rPr lang="en-US" sz="1400" b="1" u="none" strike="noStrike" dirty="0">
                          <a:effectLst/>
                          <a:latin typeface="Times New Roman" pitchFamily="18" charset="0"/>
                          <a:cs typeface="Times New Roman" pitchFamily="18" charset="0"/>
                        </a:rPr>
                        <a:t>'327'</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a:effectLst/>
                          <a:latin typeface="Times New Roman" pitchFamily="18" charset="0"/>
                          <a:cs typeface="Times New Roman" pitchFamily="18" charset="0"/>
                        </a:rPr>
                        <a:t>2.7964</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a:effectLst/>
                          <a:latin typeface="Times New Roman" pitchFamily="18" charset="0"/>
                          <a:cs typeface="Times New Roman" pitchFamily="18" charset="0"/>
                        </a:rPr>
                        <a:t>0.9991</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en-US" sz="1400" u="none" strike="noStrike" dirty="0">
                          <a:effectLst/>
                          <a:latin typeface="Times New Roman" pitchFamily="18" charset="0"/>
                          <a:cs typeface="Times New Roman" pitchFamily="18" charset="0"/>
                        </a:rPr>
                        <a:t>1.0000</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20"/>
                  </a:ext>
                </a:extLst>
              </a:tr>
              <a:tr h="238981">
                <a:tc>
                  <a:txBody>
                    <a:bodyPr/>
                    <a:lstStyle/>
                    <a:p>
                      <a:pPr algn="ctr" fontAlgn="b"/>
                      <a:r>
                        <a:rPr lang="en-US" sz="1400" b="1" u="none" strike="noStrike" dirty="0">
                          <a:effectLst/>
                          <a:latin typeface="Times New Roman" pitchFamily="18" charset="0"/>
                          <a:cs typeface="Times New Roman" pitchFamily="18" charset="0"/>
                        </a:rPr>
                        <a:t>'331'</a:t>
                      </a:r>
                      <a:endParaRPr lang="en-US" sz="1400" b="1" i="0" u="none" strike="noStrike" dirty="0">
                        <a:solidFill>
                          <a:srgbClr val="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latin typeface="Times New Roman" pitchFamily="18" charset="0"/>
                          <a:cs typeface="Times New Roman" pitchFamily="18" charset="0"/>
                        </a:rPr>
                        <a:t>1.8746</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latin typeface="Times New Roman" pitchFamily="18" charset="0"/>
                          <a:cs typeface="Times New Roman" pitchFamily="18" charset="0"/>
                        </a:rPr>
                        <a:t>0.9998</a:t>
                      </a:r>
                      <a:endParaRPr lang="en-US" sz="1400" b="0" i="0" u="none" strike="noStrike">
                        <a:solidFill>
                          <a:srgbClr val="000000"/>
                        </a:solidFill>
                        <a:effectLst/>
                        <a:latin typeface="Times New Roman" pitchFamily="18" charset="0"/>
                        <a:cs typeface="Times New Roman"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Times New Roman" pitchFamily="18" charset="0"/>
                          <a:cs typeface="Times New Roman" pitchFamily="18" charset="0"/>
                        </a:rPr>
                        <a:t>0.9998</a:t>
                      </a:r>
                      <a:endParaRPr lang="en-US" sz="1400" b="0" i="0" u="none" strike="noStrike" dirty="0">
                        <a:solidFill>
                          <a:srgbClr val="000000"/>
                        </a:solidFill>
                        <a:effectLst/>
                        <a:latin typeface="Times New Roman" pitchFamily="18" charset="0"/>
                        <a:cs typeface="Times New Roman" pitchFamily="18"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3845508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Elan" pitchFamily="2" charset="0"/>
              </a:rPr>
              <a:t>Results</a:t>
            </a:r>
          </a:p>
        </p:txBody>
      </p:sp>
      <p:sp>
        <p:nvSpPr>
          <p:cNvPr id="3" name="Content Placeholder 2"/>
          <p:cNvSpPr>
            <a:spLocks noGrp="1"/>
          </p:cNvSpPr>
          <p:nvPr>
            <p:ph idx="1"/>
          </p:nvPr>
        </p:nvSpPr>
        <p:spPr/>
        <p:txBody>
          <a:bodyPr/>
          <a:lstStyle/>
          <a:p>
            <a:r>
              <a:rPr lang="en-US" sz="2400" dirty="0"/>
              <a:t>Three screen shots</a:t>
            </a:r>
          </a:p>
          <a:p>
            <a:r>
              <a:rPr lang="en-US" sz="2400" dirty="0"/>
              <a:t>Graphs show points at which RCA ≥ 1</a:t>
            </a:r>
          </a:p>
          <a:p>
            <a:r>
              <a:rPr lang="en-US" sz="2400" dirty="0"/>
              <a:t>Yearly comparisons</a:t>
            </a:r>
          </a:p>
          <a:p>
            <a:pPr lvl="1"/>
            <a:r>
              <a:rPr lang="en-US" sz="2400" dirty="0"/>
              <a:t>2000</a:t>
            </a:r>
          </a:p>
          <a:p>
            <a:pPr lvl="1"/>
            <a:r>
              <a:rPr lang="en-US" sz="2400" dirty="0"/>
              <a:t>2006</a:t>
            </a:r>
          </a:p>
          <a:p>
            <a:pPr lvl="1"/>
            <a:r>
              <a:rPr lang="en-US" sz="2400" dirty="0"/>
              <a:t>2012</a:t>
            </a:r>
          </a:p>
        </p:txBody>
      </p:sp>
    </p:spTree>
    <p:extLst>
      <p:ext uri="{BB962C8B-B14F-4D97-AF65-F5344CB8AC3E}">
        <p14:creationId xmlns:p14="http://schemas.microsoft.com/office/powerpoint/2010/main" val="286042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81725" y="76200"/>
            <a:ext cx="723275" cy="369332"/>
          </a:xfrm>
          <a:prstGeom prst="rect">
            <a:avLst/>
          </a:prstGeom>
          <a:noFill/>
        </p:spPr>
        <p:txBody>
          <a:bodyPr wrap="none" rtlCol="0">
            <a:spAutoFit/>
          </a:bodyPr>
          <a:lstStyle/>
          <a:p>
            <a:r>
              <a:rPr lang="en-US" dirty="0"/>
              <a:t>2000</a:t>
            </a:r>
          </a:p>
        </p:txBody>
      </p:sp>
      <p:sp>
        <p:nvSpPr>
          <p:cNvPr id="7" name="TextBox 6"/>
          <p:cNvSpPr txBox="1"/>
          <p:nvPr/>
        </p:nvSpPr>
        <p:spPr>
          <a:xfrm>
            <a:off x="5791200" y="46925"/>
            <a:ext cx="723275" cy="369332"/>
          </a:xfrm>
          <a:prstGeom prst="rect">
            <a:avLst/>
          </a:prstGeom>
          <a:noFill/>
        </p:spPr>
        <p:txBody>
          <a:bodyPr wrap="none" rtlCol="0">
            <a:spAutoFit/>
          </a:bodyPr>
          <a:lstStyle/>
          <a:p>
            <a:r>
              <a:rPr lang="en-US" dirty="0"/>
              <a:t>2005</a:t>
            </a:r>
          </a:p>
        </p:txBody>
      </p:sp>
      <p:sp>
        <p:nvSpPr>
          <p:cNvPr id="8" name="TextBox 7"/>
          <p:cNvSpPr txBox="1"/>
          <p:nvPr/>
        </p:nvSpPr>
        <p:spPr>
          <a:xfrm>
            <a:off x="999384" y="4572000"/>
            <a:ext cx="714491" cy="369332"/>
          </a:xfrm>
          <a:prstGeom prst="rect">
            <a:avLst/>
          </a:prstGeom>
          <a:noFill/>
        </p:spPr>
        <p:txBody>
          <a:bodyPr wrap="none" rtlCol="0">
            <a:spAutoFit/>
          </a:bodyPr>
          <a:lstStyle/>
          <a:p>
            <a:r>
              <a:rPr lang="en-US" dirty="0"/>
              <a:t>2012</a:t>
            </a:r>
          </a:p>
        </p:txBody>
      </p:sp>
      <p:graphicFrame>
        <p:nvGraphicFramePr>
          <p:cNvPr id="9" name="Chart 8" title="2000 RCA"/>
          <p:cNvGraphicFramePr>
            <a:graphicFrameLocks/>
          </p:cNvGraphicFramePr>
          <p:nvPr>
            <p:extLst>
              <p:ext uri="{D42A27DB-BD31-4B8C-83A1-F6EECF244321}">
                <p14:modId xmlns:p14="http://schemas.microsoft.com/office/powerpoint/2010/main" val="3245687263"/>
              </p:ext>
            </p:extLst>
          </p:nvPr>
        </p:nvGraphicFramePr>
        <p:xfrm>
          <a:off x="381000" y="685800"/>
          <a:ext cx="4130079" cy="31124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4165006464"/>
              </p:ext>
            </p:extLst>
          </p:nvPr>
        </p:nvGraphicFramePr>
        <p:xfrm>
          <a:off x="4647575" y="609600"/>
          <a:ext cx="3733800" cy="33205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2214703969"/>
              </p:ext>
            </p:extLst>
          </p:nvPr>
        </p:nvGraphicFramePr>
        <p:xfrm>
          <a:off x="1745251" y="3581400"/>
          <a:ext cx="4885700" cy="3124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3710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rgbClr val="1A1918"/>
      </a:dk1>
      <a:lt1>
        <a:srgbClr val="FFFFFF"/>
      </a:lt1>
      <a:dk2>
        <a:srgbClr val="54318A"/>
      </a:dk2>
      <a:lt2>
        <a:srgbClr val="FFFFFF"/>
      </a:lt2>
      <a:accent1>
        <a:srgbClr val="D21436"/>
      </a:accent1>
      <a:accent2>
        <a:srgbClr val="D21436"/>
      </a:accent2>
      <a:accent3>
        <a:srgbClr val="D21436"/>
      </a:accent3>
      <a:accent4>
        <a:srgbClr val="D21436"/>
      </a:accent4>
      <a:accent5>
        <a:srgbClr val="D21436"/>
      </a:accent5>
      <a:accent6>
        <a:srgbClr val="D21436"/>
      </a:accent6>
      <a:hlink>
        <a:srgbClr val="D21436"/>
      </a:hlink>
      <a:folHlink>
        <a:srgbClr val="945385"/>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385</TotalTime>
  <Words>1669</Words>
  <Application>Microsoft Macintosh PowerPoint</Application>
  <PresentationFormat>On-screen Show (4:3)</PresentationFormat>
  <Paragraphs>285</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Cambria</vt:lpstr>
      <vt:lpstr>Elan</vt:lpstr>
      <vt:lpstr>Times New Roman</vt:lpstr>
      <vt:lpstr>Adjacency</vt:lpstr>
      <vt:lpstr>NAFTA through a  Product Space Lens</vt:lpstr>
      <vt:lpstr>Key Ideas</vt:lpstr>
      <vt:lpstr>Theoretical Framework</vt:lpstr>
      <vt:lpstr>Data and Its Interpretation</vt:lpstr>
      <vt:lpstr>Sample NAICS Codes</vt:lpstr>
      <vt:lpstr>Calculating RCA</vt:lpstr>
      <vt:lpstr>RCA  for US </vt:lpstr>
      <vt:lpstr>Results</vt:lpstr>
      <vt:lpstr>PowerPoint Presentation</vt:lpstr>
      <vt:lpstr>Comments on Product Space</vt:lpstr>
      <vt:lpstr>PowerPoint Presentation</vt:lpstr>
      <vt:lpstr>PowerPoint Presentation</vt:lpstr>
      <vt:lpstr>PowerPoint Presentation</vt:lpstr>
      <vt:lpstr>Next Steps in Research</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NAFTA Product Space and Its Implications for Transnational Development in North America</dc:title>
  <dc:creator>Belinda</dc:creator>
  <cp:lastModifiedBy>Roy Q</cp:lastModifiedBy>
  <cp:revision>47</cp:revision>
  <cp:lastPrinted>2013-04-09T18:47:23Z</cp:lastPrinted>
  <dcterms:created xsi:type="dcterms:W3CDTF">2013-04-08T21:09:19Z</dcterms:created>
  <dcterms:modified xsi:type="dcterms:W3CDTF">2020-10-24T05:10:31Z</dcterms:modified>
</cp:coreProperties>
</file>