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4"/>
  </p:notesMasterIdLst>
  <p:sldIdLst>
    <p:sldId id="256" r:id="rId2"/>
    <p:sldId id="269" r:id="rId3"/>
    <p:sldId id="257" r:id="rId4"/>
    <p:sldId id="258" r:id="rId5"/>
    <p:sldId id="266" r:id="rId6"/>
    <p:sldId id="260" r:id="rId7"/>
    <p:sldId id="261" r:id="rId8"/>
    <p:sldId id="265" r:id="rId9"/>
    <p:sldId id="264" r:id="rId10"/>
    <p:sldId id="267" r:id="rId11"/>
    <p:sldId id="270" r:id="rId12"/>
    <p:sldId id="268" r:id="rId13"/>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76" autoAdjust="0"/>
  </p:normalViewPr>
  <p:slideViewPr>
    <p:cSldViewPr>
      <p:cViewPr varScale="1">
        <p:scale>
          <a:sx n="106" d="100"/>
          <a:sy n="106" d="100"/>
        </p:scale>
        <p:origin x="712" y="17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linda\Desktop\Michoacan%20busin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La Michoacana</c:v>
                </c:pt>
              </c:strCache>
            </c:strRef>
          </c:tx>
          <c:cat>
            <c:strRef>
              <c:f>Sheet1!$A$2:$A$40</c:f>
              <c:strCache>
                <c:ptCount val="39"/>
                <c:pt idx="0">
                  <c:v>AL</c:v>
                </c:pt>
                <c:pt idx="1">
                  <c:v>AR</c:v>
                </c:pt>
                <c:pt idx="2">
                  <c:v>AZ</c:v>
                </c:pt>
                <c:pt idx="3">
                  <c:v>CA</c:v>
                </c:pt>
                <c:pt idx="4">
                  <c:v>CO</c:v>
                </c:pt>
                <c:pt idx="5">
                  <c:v>CT</c:v>
                </c:pt>
                <c:pt idx="6">
                  <c:v>DE</c:v>
                </c:pt>
                <c:pt idx="7">
                  <c:v>FL</c:v>
                </c:pt>
                <c:pt idx="8">
                  <c:v>GA</c:v>
                </c:pt>
                <c:pt idx="9">
                  <c:v>IA</c:v>
                </c:pt>
                <c:pt idx="10">
                  <c:v>ID</c:v>
                </c:pt>
                <c:pt idx="11">
                  <c:v>IL</c:v>
                </c:pt>
                <c:pt idx="12">
                  <c:v>IN</c:v>
                </c:pt>
                <c:pt idx="13">
                  <c:v>KS</c:v>
                </c:pt>
                <c:pt idx="14">
                  <c:v>KY</c:v>
                </c:pt>
                <c:pt idx="15">
                  <c:v>LA</c:v>
                </c:pt>
                <c:pt idx="16">
                  <c:v>MA</c:v>
                </c:pt>
                <c:pt idx="17">
                  <c:v>MI</c:v>
                </c:pt>
                <c:pt idx="18">
                  <c:v>MN</c:v>
                </c:pt>
                <c:pt idx="19">
                  <c:v>MO</c:v>
                </c:pt>
                <c:pt idx="20">
                  <c:v>MS</c:v>
                </c:pt>
                <c:pt idx="21">
                  <c:v>NC</c:v>
                </c:pt>
                <c:pt idx="22">
                  <c:v>ND</c:v>
                </c:pt>
                <c:pt idx="23">
                  <c:v>NE</c:v>
                </c:pt>
                <c:pt idx="24">
                  <c:v>NM</c:v>
                </c:pt>
                <c:pt idx="25">
                  <c:v>NV</c:v>
                </c:pt>
                <c:pt idx="26">
                  <c:v>NY</c:v>
                </c:pt>
                <c:pt idx="27">
                  <c:v>OH</c:v>
                </c:pt>
                <c:pt idx="28">
                  <c:v>OK</c:v>
                </c:pt>
                <c:pt idx="29">
                  <c:v>OR</c:v>
                </c:pt>
                <c:pt idx="30">
                  <c:v>PA</c:v>
                </c:pt>
                <c:pt idx="31">
                  <c:v>SD</c:v>
                </c:pt>
                <c:pt idx="32">
                  <c:v>SC</c:v>
                </c:pt>
                <c:pt idx="33">
                  <c:v>TN</c:v>
                </c:pt>
                <c:pt idx="34">
                  <c:v>TX</c:v>
                </c:pt>
                <c:pt idx="35">
                  <c:v>UT</c:v>
                </c:pt>
                <c:pt idx="36">
                  <c:v>VA</c:v>
                </c:pt>
                <c:pt idx="37">
                  <c:v>WA</c:v>
                </c:pt>
                <c:pt idx="38">
                  <c:v>WI</c:v>
                </c:pt>
              </c:strCache>
            </c:strRef>
          </c:cat>
          <c:val>
            <c:numRef>
              <c:f>Sheet1!$B$2:$B$40</c:f>
              <c:numCache>
                <c:formatCode>General</c:formatCode>
                <c:ptCount val="39"/>
                <c:pt idx="0">
                  <c:v>2</c:v>
                </c:pt>
                <c:pt idx="1">
                  <c:v>1</c:v>
                </c:pt>
                <c:pt idx="2">
                  <c:v>5</c:v>
                </c:pt>
                <c:pt idx="3">
                  <c:v>35</c:v>
                </c:pt>
                <c:pt idx="4">
                  <c:v>2</c:v>
                </c:pt>
                <c:pt idx="5">
                  <c:v>2</c:v>
                </c:pt>
                <c:pt idx="6">
                  <c:v>1</c:v>
                </c:pt>
                <c:pt idx="7">
                  <c:v>7</c:v>
                </c:pt>
                <c:pt idx="8">
                  <c:v>4</c:v>
                </c:pt>
                <c:pt idx="9">
                  <c:v>2</c:v>
                </c:pt>
                <c:pt idx="10">
                  <c:v>1</c:v>
                </c:pt>
                <c:pt idx="11">
                  <c:v>3</c:v>
                </c:pt>
                <c:pt idx="12">
                  <c:v>0</c:v>
                </c:pt>
                <c:pt idx="13">
                  <c:v>0</c:v>
                </c:pt>
                <c:pt idx="14">
                  <c:v>0</c:v>
                </c:pt>
                <c:pt idx="15">
                  <c:v>1</c:v>
                </c:pt>
                <c:pt idx="16">
                  <c:v>0</c:v>
                </c:pt>
                <c:pt idx="17">
                  <c:v>2</c:v>
                </c:pt>
                <c:pt idx="18">
                  <c:v>2</c:v>
                </c:pt>
                <c:pt idx="19">
                  <c:v>0</c:v>
                </c:pt>
                <c:pt idx="20">
                  <c:v>4</c:v>
                </c:pt>
                <c:pt idx="21">
                  <c:v>3</c:v>
                </c:pt>
                <c:pt idx="22">
                  <c:v>0</c:v>
                </c:pt>
                <c:pt idx="23">
                  <c:v>2</c:v>
                </c:pt>
                <c:pt idx="24">
                  <c:v>2</c:v>
                </c:pt>
                <c:pt idx="25">
                  <c:v>0</c:v>
                </c:pt>
                <c:pt idx="26">
                  <c:v>0</c:v>
                </c:pt>
                <c:pt idx="27">
                  <c:v>7</c:v>
                </c:pt>
                <c:pt idx="28">
                  <c:v>1</c:v>
                </c:pt>
                <c:pt idx="29">
                  <c:v>2</c:v>
                </c:pt>
                <c:pt idx="30">
                  <c:v>2</c:v>
                </c:pt>
                <c:pt idx="31">
                  <c:v>0</c:v>
                </c:pt>
                <c:pt idx="32">
                  <c:v>1</c:v>
                </c:pt>
                <c:pt idx="33">
                  <c:v>2</c:v>
                </c:pt>
                <c:pt idx="34">
                  <c:v>76</c:v>
                </c:pt>
                <c:pt idx="35">
                  <c:v>1</c:v>
                </c:pt>
                <c:pt idx="36">
                  <c:v>2</c:v>
                </c:pt>
                <c:pt idx="37">
                  <c:v>3</c:v>
                </c:pt>
                <c:pt idx="38">
                  <c:v>1</c:v>
                </c:pt>
              </c:numCache>
            </c:numRef>
          </c:val>
          <c:smooth val="0"/>
          <c:extLst>
            <c:ext xmlns:c16="http://schemas.microsoft.com/office/drawing/2014/chart" uri="{C3380CC4-5D6E-409C-BE32-E72D297353CC}">
              <c16:uniqueId val="{00000000-FB75-0E43-84DA-E576D93A481F}"/>
            </c:ext>
          </c:extLst>
        </c:ser>
        <c:ser>
          <c:idx val="1"/>
          <c:order val="1"/>
          <c:tx>
            <c:strRef>
              <c:f>Sheet1!$C$1</c:f>
              <c:strCache>
                <c:ptCount val="1"/>
                <c:pt idx="0">
                  <c:v>Michoacana</c:v>
                </c:pt>
              </c:strCache>
            </c:strRef>
          </c:tx>
          <c:cat>
            <c:strRef>
              <c:f>Sheet1!$A$2:$A$40</c:f>
              <c:strCache>
                <c:ptCount val="39"/>
                <c:pt idx="0">
                  <c:v>AL</c:v>
                </c:pt>
                <c:pt idx="1">
                  <c:v>AR</c:v>
                </c:pt>
                <c:pt idx="2">
                  <c:v>AZ</c:v>
                </c:pt>
                <c:pt idx="3">
                  <c:v>CA</c:v>
                </c:pt>
                <c:pt idx="4">
                  <c:v>CO</c:v>
                </c:pt>
                <c:pt idx="5">
                  <c:v>CT</c:v>
                </c:pt>
                <c:pt idx="6">
                  <c:v>DE</c:v>
                </c:pt>
                <c:pt idx="7">
                  <c:v>FL</c:v>
                </c:pt>
                <c:pt idx="8">
                  <c:v>GA</c:v>
                </c:pt>
                <c:pt idx="9">
                  <c:v>IA</c:v>
                </c:pt>
                <c:pt idx="10">
                  <c:v>ID</c:v>
                </c:pt>
                <c:pt idx="11">
                  <c:v>IL</c:v>
                </c:pt>
                <c:pt idx="12">
                  <c:v>IN</c:v>
                </c:pt>
                <c:pt idx="13">
                  <c:v>KS</c:v>
                </c:pt>
                <c:pt idx="14">
                  <c:v>KY</c:v>
                </c:pt>
                <c:pt idx="15">
                  <c:v>LA</c:v>
                </c:pt>
                <c:pt idx="16">
                  <c:v>MA</c:v>
                </c:pt>
                <c:pt idx="17">
                  <c:v>MI</c:v>
                </c:pt>
                <c:pt idx="18">
                  <c:v>MN</c:v>
                </c:pt>
                <c:pt idx="19">
                  <c:v>MO</c:v>
                </c:pt>
                <c:pt idx="20">
                  <c:v>MS</c:v>
                </c:pt>
                <c:pt idx="21">
                  <c:v>NC</c:v>
                </c:pt>
                <c:pt idx="22">
                  <c:v>ND</c:v>
                </c:pt>
                <c:pt idx="23">
                  <c:v>NE</c:v>
                </c:pt>
                <c:pt idx="24">
                  <c:v>NM</c:v>
                </c:pt>
                <c:pt idx="25">
                  <c:v>NV</c:v>
                </c:pt>
                <c:pt idx="26">
                  <c:v>NY</c:v>
                </c:pt>
                <c:pt idx="27">
                  <c:v>OH</c:v>
                </c:pt>
                <c:pt idx="28">
                  <c:v>OK</c:v>
                </c:pt>
                <c:pt idx="29">
                  <c:v>OR</c:v>
                </c:pt>
                <c:pt idx="30">
                  <c:v>PA</c:v>
                </c:pt>
                <c:pt idx="31">
                  <c:v>SD</c:v>
                </c:pt>
                <c:pt idx="32">
                  <c:v>SC</c:v>
                </c:pt>
                <c:pt idx="33">
                  <c:v>TN</c:v>
                </c:pt>
                <c:pt idx="34">
                  <c:v>TX</c:v>
                </c:pt>
                <c:pt idx="35">
                  <c:v>UT</c:v>
                </c:pt>
                <c:pt idx="36">
                  <c:v>VA</c:v>
                </c:pt>
                <c:pt idx="37">
                  <c:v>WA</c:v>
                </c:pt>
                <c:pt idx="38">
                  <c:v>WI</c:v>
                </c:pt>
              </c:strCache>
            </c:strRef>
          </c:cat>
          <c:val>
            <c:numRef>
              <c:f>Sheet1!$C$2:$C$40</c:f>
              <c:numCache>
                <c:formatCode>General</c:formatCode>
                <c:ptCount val="39"/>
                <c:pt idx="0">
                  <c:v>3</c:v>
                </c:pt>
                <c:pt idx="1">
                  <c:v>1</c:v>
                </c:pt>
                <c:pt idx="2">
                  <c:v>5</c:v>
                </c:pt>
                <c:pt idx="3">
                  <c:v>44</c:v>
                </c:pt>
                <c:pt idx="4">
                  <c:v>4</c:v>
                </c:pt>
                <c:pt idx="5">
                  <c:v>2</c:v>
                </c:pt>
                <c:pt idx="6">
                  <c:v>1</c:v>
                </c:pt>
                <c:pt idx="7">
                  <c:v>8</c:v>
                </c:pt>
                <c:pt idx="8">
                  <c:v>5</c:v>
                </c:pt>
                <c:pt idx="9">
                  <c:v>3</c:v>
                </c:pt>
                <c:pt idx="10">
                  <c:v>2</c:v>
                </c:pt>
                <c:pt idx="11">
                  <c:v>4</c:v>
                </c:pt>
                <c:pt idx="12">
                  <c:v>1</c:v>
                </c:pt>
                <c:pt idx="13">
                  <c:v>0</c:v>
                </c:pt>
                <c:pt idx="14">
                  <c:v>1</c:v>
                </c:pt>
                <c:pt idx="15">
                  <c:v>1</c:v>
                </c:pt>
                <c:pt idx="16">
                  <c:v>0</c:v>
                </c:pt>
                <c:pt idx="17">
                  <c:v>3</c:v>
                </c:pt>
                <c:pt idx="18">
                  <c:v>2</c:v>
                </c:pt>
                <c:pt idx="19">
                  <c:v>0</c:v>
                </c:pt>
                <c:pt idx="20">
                  <c:v>4</c:v>
                </c:pt>
                <c:pt idx="21">
                  <c:v>3</c:v>
                </c:pt>
                <c:pt idx="22">
                  <c:v>0</c:v>
                </c:pt>
                <c:pt idx="23">
                  <c:v>2</c:v>
                </c:pt>
                <c:pt idx="24">
                  <c:v>2</c:v>
                </c:pt>
                <c:pt idx="25">
                  <c:v>3</c:v>
                </c:pt>
                <c:pt idx="26">
                  <c:v>0</c:v>
                </c:pt>
                <c:pt idx="27">
                  <c:v>7</c:v>
                </c:pt>
                <c:pt idx="28">
                  <c:v>1</c:v>
                </c:pt>
                <c:pt idx="29">
                  <c:v>2</c:v>
                </c:pt>
                <c:pt idx="30">
                  <c:v>2</c:v>
                </c:pt>
                <c:pt idx="31">
                  <c:v>0</c:v>
                </c:pt>
                <c:pt idx="32">
                  <c:v>1</c:v>
                </c:pt>
                <c:pt idx="33">
                  <c:v>3</c:v>
                </c:pt>
                <c:pt idx="34">
                  <c:v>91</c:v>
                </c:pt>
                <c:pt idx="35">
                  <c:v>1</c:v>
                </c:pt>
                <c:pt idx="36">
                  <c:v>2</c:v>
                </c:pt>
                <c:pt idx="37">
                  <c:v>3</c:v>
                </c:pt>
                <c:pt idx="38">
                  <c:v>1</c:v>
                </c:pt>
              </c:numCache>
            </c:numRef>
          </c:val>
          <c:smooth val="0"/>
          <c:extLst>
            <c:ext xmlns:c16="http://schemas.microsoft.com/office/drawing/2014/chart" uri="{C3380CC4-5D6E-409C-BE32-E72D297353CC}">
              <c16:uniqueId val="{00000001-FB75-0E43-84DA-E576D93A481F}"/>
            </c:ext>
          </c:extLst>
        </c:ser>
        <c:dLbls>
          <c:showLegendKey val="0"/>
          <c:showVal val="0"/>
          <c:showCatName val="0"/>
          <c:showSerName val="0"/>
          <c:showPercent val="0"/>
          <c:showBubbleSize val="0"/>
        </c:dLbls>
        <c:marker val="1"/>
        <c:smooth val="0"/>
        <c:axId val="37862016"/>
        <c:axId val="37876096"/>
      </c:lineChart>
      <c:catAx>
        <c:axId val="37862016"/>
        <c:scaling>
          <c:orientation val="minMax"/>
        </c:scaling>
        <c:delete val="0"/>
        <c:axPos val="b"/>
        <c:numFmt formatCode="General" sourceLinked="0"/>
        <c:majorTickMark val="none"/>
        <c:minorTickMark val="none"/>
        <c:tickLblPos val="nextTo"/>
        <c:crossAx val="37876096"/>
        <c:crosses val="autoZero"/>
        <c:auto val="1"/>
        <c:lblAlgn val="ctr"/>
        <c:lblOffset val="100"/>
        <c:noMultiLvlLbl val="0"/>
      </c:catAx>
      <c:valAx>
        <c:axId val="37876096"/>
        <c:scaling>
          <c:orientation val="minMax"/>
        </c:scaling>
        <c:delete val="0"/>
        <c:axPos val="l"/>
        <c:majorGridlines/>
        <c:numFmt formatCode="General" sourceLinked="1"/>
        <c:majorTickMark val="none"/>
        <c:minorTickMark val="none"/>
        <c:tickLblPos val="nextTo"/>
        <c:spPr>
          <a:ln w="9525">
            <a:noFill/>
          </a:ln>
        </c:spPr>
        <c:crossAx val="37862016"/>
        <c:crosses val="autoZero"/>
        <c:crossBetween val="between"/>
      </c:valAx>
      <c:spPr>
        <a:ln>
          <a:solidFill>
            <a:schemeClr val="accent1"/>
          </a:solidFill>
        </a:ln>
      </c:spPr>
    </c:plotArea>
    <c:legend>
      <c:legendPos val="b"/>
      <c:overlay val="0"/>
    </c:legend>
    <c:plotVisOnly val="1"/>
    <c:dispBlanksAs val="zero"/>
    <c:showDLblsOverMax val="0"/>
  </c:chart>
  <c:spPr>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57B78F4E-0C87-40FA-8A8F-D4A317338CFF}" type="datetimeFigureOut">
              <a:rPr lang="en-US" smtClean="0"/>
              <a:pPr/>
              <a:t>10/24/20</a:t>
            </a:fld>
            <a:endParaRPr lang="en-US"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50F63104-2EF8-4375-BCA6-F2BE891FDE69}" type="slidenum">
              <a:rPr lang="en-US" smtClean="0"/>
              <a:pPr/>
              <a:t>‹#›</a:t>
            </a:fld>
            <a:endParaRPr lang="en-US" dirty="0"/>
          </a:p>
        </p:txBody>
      </p:sp>
    </p:spTree>
    <p:extLst>
      <p:ext uri="{BB962C8B-B14F-4D97-AF65-F5344CB8AC3E}">
        <p14:creationId xmlns:p14="http://schemas.microsoft.com/office/powerpoint/2010/main" val="113895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600" dirty="0"/>
              <a:t>This presentation stems from a long-term interest of mine to find a way to better represent the integration that we know characterizes the U.S.-México relations ship.  In particular as we see it expressed along the border.</a:t>
            </a:r>
          </a:p>
          <a:p>
            <a:endParaRPr lang="en-US" sz="1600" dirty="0"/>
          </a:p>
          <a:p>
            <a:r>
              <a:rPr lang="en-US" sz="1600" dirty="0"/>
              <a:t>Additionally, I’ve been working o this network representation for 6-8 months, experimenting with different techniques</a:t>
            </a:r>
            <a:r>
              <a:rPr lang="en-US" sz="1600" baseline="0" dirty="0"/>
              <a:t> and difference data sets.</a:t>
            </a:r>
            <a:endParaRPr lang="en-US" sz="1600" dirty="0"/>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looking for proxies for ideas, we considered what might serve our purpose – Michoacan at this node.</a:t>
            </a:r>
          </a:p>
          <a:p>
            <a:endParaRPr lang="en-US" baseline="0" dirty="0"/>
          </a:p>
          <a:p>
            <a:r>
              <a:rPr lang="en-US" baseline="0" dirty="0"/>
              <a:t>The most obvious would be to look for cultural markets that explicitly represent Michoacan – business names.</a:t>
            </a:r>
          </a:p>
          <a:p>
            <a:endParaRPr lang="en-US" baseline="0" dirty="0"/>
          </a:p>
          <a:p>
            <a:r>
              <a:rPr lang="en-US" baseline="0" dirty="0"/>
              <a:t>A search of Hoover’s database of businesses – for Michoacan or La Michoacana revealed the following:</a:t>
            </a:r>
          </a:p>
          <a:p>
            <a:endParaRPr lang="en-US" baseline="0" dirty="0"/>
          </a:p>
          <a:p>
            <a:r>
              <a:rPr lang="en-US" baseline="0" dirty="0"/>
              <a:t>Over 200 in the locations show in the first graphic.</a:t>
            </a:r>
          </a:p>
          <a:p>
            <a:endParaRPr lang="en-US" baseline="0" dirty="0"/>
          </a:p>
          <a:p>
            <a:r>
              <a:rPr lang="en-US" baseline="0" dirty="0"/>
              <a:t>In respect of Houston, La Michoacana Meat Market proved to be an interesting case study.</a:t>
            </a:r>
          </a:p>
          <a:p>
            <a:endParaRPr lang="en-US" baseline="0" dirty="0"/>
          </a:p>
          <a:p>
            <a:r>
              <a:rPr lang="en-US" baseline="0" dirty="0"/>
              <a:t>Notice that some of the nodes in the businesses’ network appear in the Michoacan network and others do not.  We can use this method to confirm some of the movement of ideas and speculate about the emerged and attachment of more nodes to the Michoacan-Houston network.</a:t>
            </a:r>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context</a:t>
            </a:r>
            <a:r>
              <a:rPr lang="en-US" baseline="0" dirty="0"/>
              <a:t> for this research is two-fold:  Application of Network analysis and the movement of economic ideas such as ideas on production and productivity, in this case between countries.</a:t>
            </a:r>
          </a:p>
          <a:p>
            <a:endParaRPr lang="en-US" baseline="0" dirty="0"/>
          </a:p>
          <a:p>
            <a:r>
              <a:rPr lang="en-US" baseline="0" dirty="0"/>
              <a:t>It derives from my interest in how people – immigrants- and their cultures behave and influence each other as they experience first and ongoing contact.  In this work, </a:t>
            </a:r>
            <a:r>
              <a:rPr lang="en-US" baseline="0"/>
              <a:t>the contact </a:t>
            </a:r>
            <a:r>
              <a:rPr lang="en-US" baseline="0" dirty="0"/>
              <a:t>is between individuals, but I hope in future to extend to other forms of contact – electronic.</a:t>
            </a:r>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Narrowing the focus of this paper to the movement of people,</a:t>
            </a:r>
            <a:r>
              <a:rPr lang="en-US" baseline="0" dirty="0"/>
              <a:t> which is generally expressed in terms of migrants, travelling through corridors.</a:t>
            </a:r>
          </a:p>
          <a:p>
            <a:endParaRPr lang="en-US" baseline="0" dirty="0"/>
          </a:p>
          <a:p>
            <a:r>
              <a:rPr lang="en-US" baseline="0" dirty="0"/>
              <a:t>The literature refers to networks of immigrants sharing a number of factors – information and finances, for example.  Therefore the concept of a network appears to be very important although not explicitly represented in studies.  The ideas moving through these corridors appear to be labor-related. Employment opportunities.</a:t>
            </a:r>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data set is information from the Banco de Mexico (BdM) on remittance flows. Year for both is 2006.</a:t>
            </a:r>
          </a:p>
          <a:p>
            <a:endParaRPr lang="en-US" dirty="0"/>
          </a:p>
          <a:p>
            <a:r>
              <a:rPr lang="en-US" dirty="0"/>
              <a:t>Use the </a:t>
            </a:r>
            <a:r>
              <a:rPr lang="en-US" i="1" dirty="0"/>
              <a:t>Matrícula Consular de Alta Seguridad</a:t>
            </a:r>
            <a:r>
              <a:rPr lang="en-US" dirty="0"/>
              <a:t> as a means of identifying the locations of Mexican nationals in U.S. who remit back home. These</a:t>
            </a:r>
            <a:r>
              <a:rPr lang="en-US" baseline="0" dirty="0"/>
              <a:t> data give us an idea of the amounts of money moving between individuals in U.S. and </a:t>
            </a:r>
            <a:r>
              <a:rPr lang="en-US" baseline="0" dirty="0" err="1"/>
              <a:t>Mexcio</a:t>
            </a:r>
            <a:endParaRPr lang="en-US" dirty="0"/>
          </a:p>
          <a:p>
            <a:endParaRPr lang="en-US" dirty="0"/>
          </a:p>
          <a:p>
            <a:r>
              <a:rPr lang="en-US" dirty="0"/>
              <a:t>Matricular Data comes from Massey, Rugh and Pren (2010) as derived from the </a:t>
            </a:r>
            <a:r>
              <a:rPr lang="en-US" dirty="0" err="1"/>
              <a:t>Ministerio</a:t>
            </a:r>
            <a:r>
              <a:rPr lang="en-US" dirty="0"/>
              <a:t> de </a:t>
            </a:r>
            <a:r>
              <a:rPr lang="en-US" dirty="0" err="1"/>
              <a:t>Relaciones</a:t>
            </a:r>
            <a:r>
              <a:rPr lang="en-US" baseline="0" dirty="0"/>
              <a:t> Exteriors for 2006.  This is survey data – approximately 900,000 respondents.  Here the linkages are between consular districts in the U.S. and states in Mexico.</a:t>
            </a:r>
          </a:p>
          <a:p>
            <a:endParaRPr lang="en-US" baseline="0" dirty="0"/>
          </a:p>
          <a:p>
            <a:r>
              <a:rPr lang="en-US" baseline="0" dirty="0"/>
              <a:t>The interesting and challenging aspect is that these are different data sets but there are similarities in some of the nodes.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key to network analysis is understanding relationships between elements in a network and how information diffuses between them.</a:t>
            </a:r>
          </a:p>
          <a:p>
            <a:endParaRPr lang="en-US" dirty="0"/>
          </a:p>
          <a:p>
            <a:r>
              <a:rPr lang="en-US" dirty="0"/>
              <a:t>For this paper, we focus on the linkages created by Mexican nationals moving from south to north and remittance flows in the opposite direction along the ties created by these movements. The remittance flows are taken to signal an opportunity not found in Mexico just as the decision to move out of Mexico into a location in U.S. also means a lack of opportunity in Mexico and the presumption of a better opportunity in the north.</a:t>
            </a:r>
          </a:p>
          <a:p>
            <a:endParaRPr lang="en-US" dirty="0"/>
          </a:p>
          <a:p>
            <a:r>
              <a:rPr lang="en-US" dirty="0"/>
              <a:t>Extant literature on immigration between Mexico and U.S. tends to represent the two points – a state in Mexico and state in U.S. - as forming a corridor. We believe that a re-working of this vision to incorporate a more accurate portrayal of the movement of immigrants to and within the U.S. using remittance and consular data sets along with well-founded concepts from network theory provides a more robust environment within which to consider policy questions and economic impact studies of both remittance and immigrant flows. We propose to enlarge the topic to one of migration as an idea with many accoutrements not the least of which are work, wages and salaries that become remittances from Mexican immigrants in U.S. to their families back home.</a:t>
            </a:r>
          </a:p>
          <a:p>
            <a:endParaRPr lang="en-US" dirty="0"/>
          </a:p>
          <a:p>
            <a:r>
              <a:rPr lang="en-US" dirty="0"/>
              <a:t>In this regard, we forge a link with Landry’s core proposition that “ideas” are moving.</a:t>
            </a:r>
          </a:p>
          <a:p>
            <a:endParaRPr lang="en-US" dirty="0"/>
          </a:p>
          <a:p>
            <a:r>
              <a:rPr lang="en-US" dirty="0"/>
              <a:t>In Figure 1, we see that the network is made up of nodes (N), vertices (V) and edges (E). In our case, the location of senders and receivers of remittances are considered nodes. The edge that connects them represents the flow of money and/or people between the nodes, while the vertices are the number of edges connecting to a particular node. The basic premise of network analysis is that the structure reveals information about the vertices and allows for a reasonable assumption of functionality or purpose of the network and the nodes of which it is composed.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members of a community of migrants in the receiving country provide direct assistance to migrants (housing, food, and transportation) that reduce the cost of migration. Second, they also provide information, which allows recipients to update their subjective ideas of the returns from migration (Winters, et. al., p. 161). Taylor (1984), Massey and Garcia-España (1987) and others have repeatedly highlighted the linkages between potential migrants in sending communities and people in receiving societies. </a:t>
            </a:r>
          </a:p>
        </p:txBody>
      </p:sp>
      <p:sp>
        <p:nvSpPr>
          <p:cNvPr id="4" name="Slide Number Placeholder 3"/>
          <p:cNvSpPr>
            <a:spLocks noGrp="1"/>
          </p:cNvSpPr>
          <p:nvPr>
            <p:ph type="sldNum" sz="quarter" idx="10"/>
          </p:nvPr>
        </p:nvSpPr>
        <p:spPr/>
        <p:txBody>
          <a:bodyPr/>
          <a:lstStyle/>
          <a:p>
            <a:fld id="{50F63104-2EF8-4375-BCA6-F2BE891FDE6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idea is to look at the relationships forged by the </a:t>
            </a:r>
            <a:r>
              <a:rPr lang="en-US" dirty="0" err="1"/>
              <a:t>immiogrants</a:t>
            </a:r>
            <a:r>
              <a:rPr lang="en-US" baseline="0" dirty="0"/>
              <a:t> – the </a:t>
            </a:r>
            <a:r>
              <a:rPr lang="en-US" baseline="0" dirty="0" err="1"/>
              <a:t>communites</a:t>
            </a:r>
            <a:r>
              <a:rPr lang="en-US" baseline="0" dirty="0"/>
              <a:t> that are being formed.</a:t>
            </a:r>
          </a:p>
          <a:p>
            <a:endParaRPr lang="en-US" baseline="0" dirty="0"/>
          </a:p>
          <a:p>
            <a:r>
              <a:rPr lang="en-US" baseline="0" dirty="0"/>
              <a:t>The visualization is to some extent a question of </a:t>
            </a:r>
            <a:r>
              <a:rPr lang="en-US" baseline="0" dirty="0" err="1"/>
              <a:t>aestheitcs</a:t>
            </a:r>
            <a:r>
              <a:rPr lang="en-US" baseline="0" dirty="0"/>
              <a:t>.  Nevertheless, there are several </a:t>
            </a:r>
            <a:r>
              <a:rPr lang="en-US" baseline="0" dirty="0" err="1"/>
              <a:t>comon</a:t>
            </a:r>
            <a:r>
              <a:rPr lang="en-US" baseline="0" dirty="0"/>
              <a:t> </a:t>
            </a:r>
            <a:r>
              <a:rPr lang="en-US" baseline="0" dirty="0" err="1"/>
              <a:t>treatsmets</a:t>
            </a:r>
            <a:r>
              <a:rPr lang="en-US" baseline="0" dirty="0"/>
              <a:t> that </a:t>
            </a:r>
            <a:r>
              <a:rPr lang="en-US" baseline="0" dirty="0" err="1"/>
              <a:t>mmay</a:t>
            </a:r>
            <a:r>
              <a:rPr lang="en-US" baseline="0" dirty="0"/>
              <a:t> be used to understand the nature of these relationships or forces.  In this case I have used  Fruchterman-Reingold </a:t>
            </a:r>
            <a:r>
              <a:rPr lang="en-US" baseline="0" dirty="0" err="1"/>
              <a:t>Algorthim</a:t>
            </a:r>
            <a:r>
              <a:rPr lang="en-US" baseline="0" dirty="0"/>
              <a:t>.</a:t>
            </a:r>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restructuring</a:t>
            </a:r>
            <a:r>
              <a:rPr lang="en-US" baseline="0" dirty="0"/>
              <a:t> of the original information , I next rank order the nodes using a number of common network statistics such as Number of Degrees which in this case shows that Aguascalientes welcomes the most number of edges.  The important of the node to the center of the networks force, and its </a:t>
            </a:r>
            <a:r>
              <a:rPr lang="en-US" baseline="0" dirty="0" err="1"/>
              <a:t>betweeness</a:t>
            </a:r>
            <a:r>
              <a:rPr lang="en-US" baseline="0" dirty="0"/>
              <a:t> from other nodes. And Modularity, which is a community searching function. </a:t>
            </a:r>
          </a:p>
          <a:p>
            <a:endParaRPr lang="en-US" baseline="0" dirty="0"/>
          </a:p>
          <a:p>
            <a:r>
              <a:rPr lang="en-US" baseline="0" dirty="0"/>
              <a:t>This analysis show four key communities of nodes. I show here the top ten nodes based on the Consular data, as presented by Massey, Rugh and Pren in there recent study of new trends in migrant movements.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next step, I extracted one sub-network – Michoacan.  Here we see all the other nodes linked to the state.</a:t>
            </a:r>
          </a:p>
          <a:p>
            <a:endParaRPr lang="en-US" baseline="0" dirty="0"/>
          </a:p>
          <a:p>
            <a:r>
              <a:rPr lang="en-US" baseline="0" dirty="0"/>
              <a:t>In order to study the movement of ideas, I selected one node from this system – Houston.</a:t>
            </a:r>
            <a:endParaRPr lang="en-US" dirty="0"/>
          </a:p>
        </p:txBody>
      </p:sp>
      <p:sp>
        <p:nvSpPr>
          <p:cNvPr id="4" name="Slide Number Placeholder 3"/>
          <p:cNvSpPr>
            <a:spLocks noGrp="1"/>
          </p:cNvSpPr>
          <p:nvPr>
            <p:ph type="sldNum" sz="quarter" idx="10"/>
          </p:nvPr>
        </p:nvSpPr>
        <p:spPr/>
        <p:txBody>
          <a:bodyPr/>
          <a:lstStyle/>
          <a:p>
            <a:fld id="{50F63104-2EF8-4375-BCA6-F2BE891FDE6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177F4-B372-455B-8048-F5497ABB8670}"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13177F4-B372-455B-8048-F5497ABB867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A1F84-018C-4508-AAC7-ECCD7C33A7BD}" type="datetimeFigureOut">
              <a:rPr lang="en-US" smtClean="0"/>
              <a:pPr/>
              <a:t>10/24/20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177F4-B372-455B-8048-F5497ABB867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DAA1F84-018C-4508-AAC7-ECCD7C33A7BD}" type="datetimeFigureOut">
              <a:rPr lang="en-US" smtClean="0"/>
              <a:pPr/>
              <a:t>10/24/20</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13177F4-B372-455B-8048-F5497ABB867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2800" kern="1200" cap="all" baseline="0">
          <a:solidFill>
            <a:schemeClr val="tx1"/>
          </a:solidFill>
          <a:latin typeface="Elan" pitchFamily="2" charset="0"/>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772400" cy="2667000"/>
          </a:xfrm>
        </p:spPr>
        <p:txBody>
          <a:bodyPr>
            <a:normAutofit/>
          </a:bodyPr>
          <a:lstStyle/>
          <a:p>
            <a:r>
              <a:rPr lang="en-US" dirty="0">
                <a:effectLst>
                  <a:outerShdw blurRad="38100" dist="38100" dir="2700000" algn="tl">
                    <a:srgbClr val="000000">
                      <a:alpha val="43137"/>
                    </a:srgbClr>
                  </a:outerShdw>
                </a:effectLst>
              </a:rPr>
              <a:t>Information Networks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between Mexico and U.S.A.</a:t>
            </a:r>
            <a:br>
              <a:rPr lang="en-US" dirty="0"/>
            </a:br>
            <a:endParaRPr lang="en-US" dirty="0"/>
          </a:p>
        </p:txBody>
      </p:sp>
      <p:sp>
        <p:nvSpPr>
          <p:cNvPr id="3" name="Subtitle 2"/>
          <p:cNvSpPr>
            <a:spLocks noGrp="1"/>
          </p:cNvSpPr>
          <p:nvPr>
            <p:ph type="subTitle" idx="1"/>
          </p:nvPr>
        </p:nvSpPr>
        <p:spPr>
          <a:xfrm>
            <a:off x="3200400" y="4191000"/>
            <a:ext cx="5791200" cy="1828800"/>
          </a:xfrm>
        </p:spPr>
        <p:txBody>
          <a:bodyPr>
            <a:normAutofit/>
          </a:bodyPr>
          <a:lstStyle/>
          <a:p>
            <a:r>
              <a:rPr lang="en-US" b="1" i="1" dirty="0">
                <a:latin typeface="Arial" pitchFamily="34" charset="0"/>
                <a:cs typeface="Arial" pitchFamily="34" charset="0"/>
              </a:rPr>
              <a:t>Belinda Román, PhD</a:t>
            </a:r>
            <a:br>
              <a:rPr lang="en-US" b="1" i="1" dirty="0">
                <a:latin typeface="Arial" pitchFamily="34" charset="0"/>
                <a:cs typeface="Arial" pitchFamily="34" charset="0"/>
              </a:rPr>
            </a:br>
            <a:r>
              <a:rPr lang="en-US" b="1" i="1" dirty="0">
                <a:latin typeface="Arial" pitchFamily="34" charset="0"/>
                <a:cs typeface="Arial" pitchFamily="34" charset="0"/>
              </a:rPr>
              <a:t>April 12, 2012  </a:t>
            </a:r>
          </a:p>
          <a:p>
            <a:r>
              <a:rPr lang="en-US" b="1" i="1" dirty="0">
                <a:latin typeface="Arial" pitchFamily="34" charset="0"/>
                <a:cs typeface="Arial" pitchFamily="34" charset="0"/>
              </a:rPr>
              <a:t>Association of Borderlands Studies</a:t>
            </a:r>
          </a:p>
          <a:p>
            <a:r>
              <a:rPr lang="en-US" b="1" i="1" dirty="0">
                <a:latin typeface="Arial" pitchFamily="34" charset="0"/>
                <a:cs typeface="Arial" pitchFamily="34" charset="0"/>
              </a:rPr>
              <a:t>Annual Meeting</a:t>
            </a:r>
          </a:p>
          <a:p>
            <a:r>
              <a:rPr lang="en-US" b="1" i="1" dirty="0">
                <a:latin typeface="Arial" pitchFamily="34" charset="0"/>
                <a:cs typeface="Arial" pitchFamily="34" charset="0"/>
              </a:rPr>
              <a:t>Houston, Texas</a:t>
            </a:r>
          </a:p>
        </p:txBody>
      </p:sp>
      <p:pic>
        <p:nvPicPr>
          <p:cNvPr id="5" name="Picture 4" descr="Text&#10;&#10;Description automatically generated">
            <a:extLst>
              <a:ext uri="{FF2B5EF4-FFF2-40B4-BE49-F238E27FC236}">
                <a16:creationId xmlns:a16="http://schemas.microsoft.com/office/drawing/2014/main" id="{B12BCEE8-E593-CF4F-BAC8-F2AC93D43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791200"/>
            <a:ext cx="4856747" cy="9650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Extraction of Sub-networks</a:t>
            </a:r>
          </a:p>
        </p:txBody>
      </p:sp>
      <p:pic>
        <p:nvPicPr>
          <p:cNvPr id="6" name="Content Placeholder 5" descr="Michoacon.png"/>
          <p:cNvPicPr>
            <a:picLocks noGrp="1" noChangeAspect="1"/>
          </p:cNvPicPr>
          <p:nvPr>
            <p:ph idx="1"/>
          </p:nvPr>
        </p:nvPicPr>
        <p:blipFill>
          <a:blip r:embed="rId3" cstate="print"/>
          <a:stretch>
            <a:fillRect/>
          </a:stretch>
        </p:blipFill>
        <p:spPr>
          <a:xfrm>
            <a:off x="2196571" y="1100138"/>
            <a:ext cx="4773082" cy="35798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956856172"/>
              </p:ext>
            </p:extLst>
          </p:nvPr>
        </p:nvGraphicFramePr>
        <p:xfrm>
          <a:off x="457200" y="1447800"/>
          <a:ext cx="40386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i="0" dirty="0">
                <a:effectLst>
                  <a:outerShdw blurRad="38100" dist="38100" dir="2700000" algn="tl">
                    <a:srgbClr val="000000">
                      <a:alpha val="43137"/>
                    </a:srgbClr>
                  </a:outerShdw>
                </a:effectLst>
              </a:rPr>
              <a:t>Cultural Labels and Networks</a:t>
            </a:r>
          </a:p>
        </p:txBody>
      </p:sp>
      <p:pic>
        <p:nvPicPr>
          <p:cNvPr id="4" name="Content Placeholder 3"/>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7912" t="10511" r="15694" b="14078"/>
          <a:stretch/>
        </p:blipFill>
        <p:spPr>
          <a:xfrm>
            <a:off x="5105400" y="1524000"/>
            <a:ext cx="3578090" cy="3048000"/>
          </a:xfrm>
        </p:spPr>
      </p:pic>
    </p:spTree>
    <p:extLst>
      <p:ext uri="{BB962C8B-B14F-4D97-AF65-F5344CB8AC3E}">
        <p14:creationId xmlns:p14="http://schemas.microsoft.com/office/powerpoint/2010/main" val="103577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Summary</a:t>
            </a:r>
          </a:p>
        </p:txBody>
      </p:sp>
      <p:sp>
        <p:nvSpPr>
          <p:cNvPr id="3" name="Content Placeholder 2"/>
          <p:cNvSpPr>
            <a:spLocks noGrp="1"/>
          </p:cNvSpPr>
          <p:nvPr>
            <p:ph idx="1"/>
          </p:nvPr>
        </p:nvSpPr>
        <p:spPr>
          <a:xfrm>
            <a:off x="838200" y="914400"/>
            <a:ext cx="7520940" cy="4038600"/>
          </a:xfrm>
        </p:spPr>
        <p:txBody>
          <a:bodyPr>
            <a:noAutofit/>
          </a:bodyPr>
          <a:lstStyle/>
          <a:p>
            <a:pPr marL="400050" indent="-400050">
              <a:buFont typeface="Wingdings" pitchFamily="2" charset="2"/>
              <a:buChar char="ü"/>
            </a:pPr>
            <a:r>
              <a:rPr lang="en-US" sz="2000" dirty="0">
                <a:latin typeface="Garamond" pitchFamily="18" charset="0"/>
              </a:rPr>
              <a:t>Application of network analysis to data sets used for studying immigrant and remittance movements</a:t>
            </a:r>
          </a:p>
          <a:p>
            <a:pPr marL="285750" indent="-285750">
              <a:buFont typeface="Wingdings" pitchFamily="2" charset="2"/>
              <a:buChar char="ü"/>
            </a:pPr>
            <a:endParaRPr lang="en-US" sz="2000" dirty="0">
              <a:latin typeface="Garamond" pitchFamily="18" charset="0"/>
            </a:endParaRPr>
          </a:p>
          <a:p>
            <a:pPr marL="400050" indent="-400050">
              <a:buFont typeface="Wingdings" pitchFamily="2" charset="2"/>
              <a:buChar char="ü"/>
            </a:pPr>
            <a:r>
              <a:rPr lang="en-US" sz="2000" dirty="0">
                <a:latin typeface="Garamond" pitchFamily="18" charset="0"/>
              </a:rPr>
              <a:t>Same network may be used to study the flow of ideas between the countries</a:t>
            </a:r>
          </a:p>
          <a:p>
            <a:pPr marL="285750" indent="-285750">
              <a:buFont typeface="Wingdings" pitchFamily="2" charset="2"/>
              <a:buChar char="ü"/>
            </a:pPr>
            <a:endParaRPr lang="en-US" sz="2000" dirty="0">
              <a:latin typeface="Garamond" pitchFamily="18" charset="0"/>
            </a:endParaRPr>
          </a:p>
          <a:p>
            <a:pPr marL="400050" indent="-400050">
              <a:buFont typeface="Wingdings" pitchFamily="2" charset="2"/>
              <a:buChar char="ü"/>
            </a:pPr>
            <a:r>
              <a:rPr lang="en-US" sz="2000" dirty="0">
                <a:latin typeface="Garamond" pitchFamily="18" charset="0"/>
              </a:rPr>
              <a:t>The network is evolving into something more complex than corridors</a:t>
            </a:r>
          </a:p>
          <a:p>
            <a:pPr marL="285750" indent="-285750">
              <a:buFont typeface="Wingdings" pitchFamily="2" charset="2"/>
              <a:buChar char="ü"/>
            </a:pPr>
            <a:endParaRPr lang="en-US" sz="2000" dirty="0">
              <a:latin typeface="Garamond" pitchFamily="18" charset="0"/>
            </a:endParaRPr>
          </a:p>
          <a:p>
            <a:pPr marL="400050" indent="-400050">
              <a:buFont typeface="Wingdings" pitchFamily="2" charset="2"/>
              <a:buChar char="ü"/>
            </a:pPr>
            <a:r>
              <a:rPr lang="en-US" sz="2000" dirty="0">
                <a:latin typeface="Garamond" pitchFamily="18" charset="0"/>
              </a:rPr>
              <a:t>How to make this a dynamic model that helps us exploit, past, present and future of network.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22960" y="1100629"/>
            <a:ext cx="7520940" cy="3242772"/>
          </a:xfrm>
        </p:spPr>
        <p:txBody>
          <a:bodyPr/>
          <a:lstStyle/>
          <a:p>
            <a:pPr>
              <a:buFont typeface="+mj-lt"/>
              <a:buAutoNum type="arabicPeriod"/>
            </a:pPr>
            <a:r>
              <a:rPr lang="en-US" sz="1800" dirty="0">
                <a:latin typeface="Garamond" pitchFamily="18" charset="0"/>
              </a:rPr>
              <a:t>Context</a:t>
            </a:r>
          </a:p>
          <a:p>
            <a:pPr>
              <a:buFont typeface="+mj-lt"/>
              <a:buAutoNum type="arabicPeriod"/>
            </a:pPr>
            <a:r>
              <a:rPr lang="en-US" sz="1800" dirty="0">
                <a:latin typeface="Garamond" pitchFamily="18" charset="0"/>
              </a:rPr>
              <a:t>Corridors as main analogy</a:t>
            </a:r>
          </a:p>
          <a:p>
            <a:pPr>
              <a:buFont typeface="+mj-lt"/>
              <a:buAutoNum type="arabicPeriod"/>
            </a:pPr>
            <a:r>
              <a:rPr lang="en-US" sz="1800" dirty="0">
                <a:latin typeface="Garamond" pitchFamily="18" charset="0"/>
              </a:rPr>
              <a:t>Data sets</a:t>
            </a:r>
          </a:p>
          <a:p>
            <a:pPr>
              <a:buFont typeface="+mj-lt"/>
              <a:buAutoNum type="arabicPeriod"/>
            </a:pPr>
            <a:r>
              <a:rPr lang="en-US" sz="1800" dirty="0">
                <a:latin typeface="Garamond" pitchFamily="18" charset="0"/>
              </a:rPr>
              <a:t>Network Analogy</a:t>
            </a:r>
          </a:p>
          <a:p>
            <a:pPr>
              <a:buFont typeface="+mj-lt"/>
              <a:buAutoNum type="arabicPeriod"/>
            </a:pPr>
            <a:r>
              <a:rPr lang="en-US" sz="1800" dirty="0">
                <a:latin typeface="Garamond" pitchFamily="18" charset="0"/>
              </a:rPr>
              <a:t>Results  - Sub-networks</a:t>
            </a:r>
          </a:p>
          <a:p>
            <a:pPr>
              <a:buFont typeface="+mj-lt"/>
              <a:buAutoNum type="arabicPeriod"/>
            </a:pPr>
            <a:r>
              <a:rPr lang="en-US" sz="1800" dirty="0">
                <a:latin typeface="Garamond" pitchFamily="18" charset="0"/>
              </a:rPr>
              <a:t>Short Case Study</a:t>
            </a:r>
          </a:p>
          <a:p>
            <a:pPr>
              <a:buFont typeface="+mj-lt"/>
              <a:buAutoNum type="arabicPeriod"/>
            </a:pPr>
            <a:r>
              <a:rPr lang="en-US" sz="1800" dirty="0">
                <a:latin typeface="Garamond" pitchFamily="18" charset="0"/>
              </a:rPr>
              <a:t>Summary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4554" t="13542" r="32650" b="8333"/>
          <a:stretch>
            <a:fillRect/>
          </a:stretch>
        </p:blipFill>
        <p:spPr bwMode="auto">
          <a:xfrm>
            <a:off x="457200" y="1371600"/>
            <a:ext cx="3886200" cy="5204732"/>
          </a:xfrm>
          <a:prstGeom prst="rect">
            <a:avLst/>
          </a:prstGeom>
          <a:noFill/>
          <a:ln w="9525">
            <a:solidFill>
              <a:schemeClr val="accent1"/>
            </a:solidFill>
            <a:miter lim="800000"/>
            <a:headEnd/>
            <a:tailEnd/>
          </a:ln>
        </p:spPr>
      </p:pic>
      <p:sp>
        <p:nvSpPr>
          <p:cNvPr id="2" name="Title 1"/>
          <p:cNvSpPr>
            <a:spLocks noGrp="1"/>
          </p:cNvSpPr>
          <p:nvPr>
            <p:ph type="title"/>
          </p:nvPr>
        </p:nvSpPr>
        <p:spPr>
          <a:xfrm>
            <a:off x="457200" y="304800"/>
            <a:ext cx="8229600" cy="1066800"/>
          </a:xfrm>
        </p:spPr>
        <p:txBody>
          <a:bodyPr/>
          <a:lstStyle/>
          <a:p>
            <a:r>
              <a:rPr lang="en-US" dirty="0">
                <a:effectLst>
                  <a:outerShdw blurRad="38100" dist="38100" dir="2700000" algn="tl">
                    <a:srgbClr val="000000">
                      <a:alpha val="43137"/>
                    </a:srgbClr>
                  </a:outerShdw>
                </a:effectLst>
              </a:rPr>
              <a:t>Context of Research</a:t>
            </a:r>
          </a:p>
        </p:txBody>
      </p:sp>
      <p:sp>
        <p:nvSpPr>
          <p:cNvPr id="3" name="Content Placeholder 2"/>
          <p:cNvSpPr>
            <a:spLocks noGrp="1"/>
          </p:cNvSpPr>
          <p:nvPr>
            <p:ph idx="1"/>
          </p:nvPr>
        </p:nvSpPr>
        <p:spPr>
          <a:xfrm>
            <a:off x="4953000" y="1676401"/>
            <a:ext cx="3352800" cy="3048000"/>
          </a:xfrm>
        </p:spPr>
        <p:txBody>
          <a:bodyPr/>
          <a:lstStyle/>
          <a:p>
            <a:r>
              <a:rPr lang="en-US" sz="2000" dirty="0">
                <a:latin typeface="Garamond" pitchFamily="18" charset="0"/>
              </a:rPr>
              <a:t>Apply Network Theory</a:t>
            </a:r>
          </a:p>
          <a:p>
            <a:r>
              <a:rPr lang="en-US" sz="2000" dirty="0">
                <a:latin typeface="Garamond" pitchFamily="18" charset="0"/>
              </a:rPr>
              <a:t>Economic “ideas” travel</a:t>
            </a:r>
          </a:p>
          <a:p>
            <a:r>
              <a:rPr lang="en-US" sz="2000" dirty="0">
                <a:latin typeface="Garamond" pitchFamily="18" charset="0"/>
              </a:rPr>
              <a:t>Landry (2010)</a:t>
            </a:r>
          </a:p>
          <a:p>
            <a:r>
              <a:rPr lang="en-US" sz="2000" dirty="0">
                <a:latin typeface="Garamond" pitchFamily="18" charset="0"/>
              </a:rPr>
              <a:t>Jones and Romer (2010) </a:t>
            </a:r>
          </a:p>
          <a:p>
            <a:endParaRPr lang="en-US"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3124200"/>
          </a:xfrm>
        </p:spPr>
        <p:txBody>
          <a:bodyPr>
            <a:normAutofit/>
          </a:bodyPr>
          <a:lstStyle/>
          <a:p>
            <a:pPr marL="457200" indent="-457200">
              <a:buFont typeface="Arial" pitchFamily="34" charset="0"/>
              <a:buChar char="•"/>
            </a:pPr>
            <a:r>
              <a:rPr lang="en-US" sz="2400" dirty="0">
                <a:latin typeface="Garamond" pitchFamily="18" charset="0"/>
              </a:rPr>
              <a:t>Mexican migrants moving between countries</a:t>
            </a:r>
          </a:p>
          <a:p>
            <a:pPr marL="457200" indent="-457200">
              <a:buFont typeface="Arial" pitchFamily="34" charset="0"/>
              <a:buChar char="•"/>
            </a:pPr>
            <a:r>
              <a:rPr lang="en-US" sz="2400" dirty="0">
                <a:latin typeface="Garamond" pitchFamily="18" charset="0"/>
              </a:rPr>
              <a:t>Ideas carried by them</a:t>
            </a:r>
          </a:p>
          <a:p>
            <a:pPr marL="457200" indent="-457200">
              <a:buFont typeface="Arial" pitchFamily="34" charset="0"/>
              <a:buChar char="•"/>
            </a:pPr>
            <a:r>
              <a:rPr lang="en-US" sz="2400" dirty="0">
                <a:latin typeface="Garamond" pitchFamily="18" charset="0"/>
              </a:rPr>
              <a:t>References to networks</a:t>
            </a:r>
          </a:p>
          <a:p>
            <a:pPr marL="457200" indent="-457200">
              <a:buFont typeface="Arial" pitchFamily="34" charset="0"/>
              <a:buChar char="•"/>
            </a:pPr>
            <a:r>
              <a:rPr lang="en-US" sz="2400" dirty="0">
                <a:latin typeface="Garamond" pitchFamily="18" charset="0"/>
              </a:rPr>
              <a:t>Portrayed as corridors in literature</a:t>
            </a:r>
          </a:p>
        </p:txBody>
      </p:sp>
      <p:sp>
        <p:nvSpPr>
          <p:cNvPr id="2" name="Title 1"/>
          <p:cNvSpPr>
            <a:spLocks noGrp="1"/>
          </p:cNvSpPr>
          <p:nvPr>
            <p:ph type="title"/>
          </p:nvPr>
        </p:nvSpPr>
        <p:spPr>
          <a:xfrm>
            <a:off x="457200" y="685800"/>
            <a:ext cx="8229600" cy="1066800"/>
          </a:xfrm>
        </p:spPr>
        <p:txBody>
          <a:bodyPr/>
          <a:lstStyle/>
          <a:p>
            <a:r>
              <a:rPr lang="en-US" sz="2400" dirty="0">
                <a:effectLst>
                  <a:outerShdw blurRad="38100" dist="38100" dir="2700000" algn="tl">
                    <a:srgbClr val="000000">
                      <a:alpha val="43137"/>
                    </a:srgbClr>
                  </a:outerShdw>
                </a:effectLst>
              </a:rPr>
              <a:t>Corridors of Migration</a:t>
            </a:r>
          </a:p>
        </p:txBody>
      </p:sp>
      <p:pic>
        <p:nvPicPr>
          <p:cNvPr id="6" name="Picture 5"/>
          <p:cNvPicPr/>
          <p:nvPr/>
        </p:nvPicPr>
        <p:blipFill rotWithShape="1">
          <a:blip r:embed="rId3" cstate="print"/>
          <a:srcRect l="61328" t="22826" r="15223" b="25527"/>
          <a:stretch/>
        </p:blipFill>
        <p:spPr bwMode="auto">
          <a:xfrm>
            <a:off x="5105400" y="990600"/>
            <a:ext cx="3527379" cy="3671341"/>
          </a:xfrm>
          <a:prstGeom prst="rect">
            <a:avLst/>
          </a:prstGeom>
          <a:noFill/>
          <a:ln w="9525">
            <a:solidFill>
              <a:schemeClr val="accent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600" y="762001"/>
            <a:ext cx="4038600" cy="4114800"/>
          </a:xfrm>
        </p:spPr>
        <p:txBody>
          <a:bodyPr/>
          <a:lstStyle/>
          <a:p>
            <a:pPr marL="457200" indent="-457200">
              <a:buFont typeface="Wingdings" pitchFamily="2" charset="2"/>
              <a:buChar char="Ø"/>
            </a:pPr>
            <a:r>
              <a:rPr lang="en-US" dirty="0">
                <a:latin typeface="Garamond" pitchFamily="18" charset="0"/>
              </a:rPr>
              <a:t>Banco data is U.S. to state in Mexico</a:t>
            </a:r>
          </a:p>
          <a:p>
            <a:pPr marL="457200" indent="-457200">
              <a:buFont typeface="Wingdings" pitchFamily="2" charset="2"/>
              <a:buChar char="Ø"/>
            </a:pPr>
            <a:r>
              <a:rPr lang="en-US" dirty="0">
                <a:latin typeface="Garamond" pitchFamily="18" charset="0"/>
              </a:rPr>
              <a:t>Matr</a:t>
            </a:r>
            <a:r>
              <a:rPr lang="en-US" dirty="0">
                <a:latin typeface="Garamond" pitchFamily="18" charset="0"/>
                <a:cs typeface="Times New Roman"/>
              </a:rPr>
              <a:t>í</a:t>
            </a:r>
            <a:r>
              <a:rPr lang="en-US" dirty="0">
                <a:latin typeface="Garamond" pitchFamily="18" charset="0"/>
              </a:rPr>
              <a:t>cula Data is Consular District in U.S. and state in Mexico</a:t>
            </a:r>
          </a:p>
          <a:p>
            <a:pPr marL="457200" indent="-457200">
              <a:buFont typeface="Wingdings" pitchFamily="2" charset="2"/>
              <a:buChar char="Ø"/>
            </a:pPr>
            <a:r>
              <a:rPr lang="en-US" dirty="0">
                <a:latin typeface="Garamond" pitchFamily="18" charset="0"/>
              </a:rPr>
              <a:t>Both are 2006</a:t>
            </a:r>
          </a:p>
        </p:txBody>
      </p:sp>
      <p:sp>
        <p:nvSpPr>
          <p:cNvPr id="4" name="Content Placeholder 3"/>
          <p:cNvSpPr>
            <a:spLocks noGrp="1"/>
          </p:cNvSpPr>
          <p:nvPr>
            <p:ph sz="half" idx="2"/>
          </p:nvPr>
        </p:nvSpPr>
        <p:spPr>
          <a:xfrm>
            <a:off x="381000" y="1219201"/>
            <a:ext cx="4038600" cy="3352800"/>
          </a:xfrm>
        </p:spPr>
        <p:txBody>
          <a:bodyPr/>
          <a:lstStyle/>
          <a:p>
            <a:pPr marL="514350" indent="-514350">
              <a:buFont typeface="+mj-lt"/>
              <a:buAutoNum type="arabicPeriod"/>
            </a:pPr>
            <a:r>
              <a:rPr lang="en-US" dirty="0" err="1">
                <a:latin typeface="Cambria" pitchFamily="18" charset="0"/>
              </a:rPr>
              <a:t>Banco</a:t>
            </a:r>
            <a:r>
              <a:rPr lang="en-US" dirty="0">
                <a:latin typeface="Cambria" pitchFamily="18" charset="0"/>
              </a:rPr>
              <a:t> de Mexico</a:t>
            </a:r>
          </a:p>
          <a:p>
            <a:pPr marL="514350" indent="-514350">
              <a:buFont typeface="+mj-lt"/>
              <a:buAutoNum type="arabicPeriod"/>
            </a:pPr>
            <a:r>
              <a:rPr lang="en-US" dirty="0">
                <a:latin typeface="Cambria" pitchFamily="18" charset="0"/>
              </a:rPr>
              <a:t>Matricula consular</a:t>
            </a:r>
          </a:p>
          <a:p>
            <a:pPr>
              <a:buNone/>
            </a:pPr>
            <a:endParaRPr lang="en-US" dirty="0">
              <a:latin typeface="Cambria" pitchFamily="18" charset="0"/>
            </a:endParaRPr>
          </a:p>
          <a:p>
            <a:pPr>
              <a:buNone/>
            </a:pPr>
            <a:endParaRPr lang="en-US" dirty="0">
              <a:latin typeface="Cambria" pitchFamily="18" charset="0"/>
            </a:endParaRPr>
          </a:p>
        </p:txBody>
      </p:sp>
      <p:sp>
        <p:nvSpPr>
          <p:cNvPr id="2" name="Title 1"/>
          <p:cNvSpPr>
            <a:spLocks noGrp="1"/>
          </p:cNvSpPr>
          <p:nvPr>
            <p:ph type="title"/>
          </p:nvPr>
        </p:nvSpPr>
        <p:spPr/>
        <p:txBody>
          <a:bodyPr/>
          <a:lstStyle/>
          <a:p>
            <a:r>
              <a:rPr lang="en-US" dirty="0"/>
              <a:t>Data Sets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495800" y="1265236"/>
            <a:ext cx="4343400" cy="3382964"/>
          </a:xfrm>
        </p:spPr>
        <p:txBody>
          <a:bodyPr>
            <a:normAutofit/>
          </a:bodyPr>
          <a:lstStyle/>
          <a:p>
            <a:pPr marL="457200" indent="-457200">
              <a:buFont typeface="Arial" pitchFamily="34" charset="0"/>
              <a:buChar char="•"/>
            </a:pPr>
            <a:r>
              <a:rPr lang="en-US" b="0" dirty="0">
                <a:latin typeface="Garamond" pitchFamily="18" charset="0"/>
              </a:rPr>
              <a:t>Node is a location</a:t>
            </a:r>
          </a:p>
          <a:p>
            <a:pPr marL="457200" indent="-457200">
              <a:buFont typeface="Arial" pitchFamily="34" charset="0"/>
              <a:buChar char="•"/>
            </a:pPr>
            <a:r>
              <a:rPr lang="en-US" b="0" dirty="0">
                <a:latin typeface="Garamond" pitchFamily="18" charset="0"/>
              </a:rPr>
              <a:t>Edge represents relationship</a:t>
            </a:r>
          </a:p>
          <a:p>
            <a:pPr marL="457200" indent="-457200">
              <a:buFont typeface="Arial" pitchFamily="34" charset="0"/>
              <a:buChar char="•"/>
            </a:pPr>
            <a:r>
              <a:rPr lang="en-US" b="0" dirty="0">
                <a:latin typeface="Garamond" pitchFamily="18" charset="0"/>
              </a:rPr>
              <a:t>Vertices are number of edges connection to an individual node</a:t>
            </a:r>
          </a:p>
        </p:txBody>
      </p:sp>
      <p:sp>
        <p:nvSpPr>
          <p:cNvPr id="2" name="Title 1"/>
          <p:cNvSpPr>
            <a:spLocks noGrp="1"/>
          </p:cNvSpPr>
          <p:nvPr>
            <p:ph type="title"/>
          </p:nvPr>
        </p:nvSpPr>
        <p:spPr>
          <a:xfrm>
            <a:off x="457200" y="228600"/>
            <a:ext cx="8229600" cy="1066800"/>
          </a:xfrm>
        </p:spPr>
        <p:txBody>
          <a:bodyPr/>
          <a:lstStyle/>
          <a:p>
            <a:r>
              <a:rPr lang="en-US" b="1" dirty="0">
                <a:effectLst>
                  <a:outerShdw blurRad="38100" dist="38100" dir="2700000" algn="tl">
                    <a:srgbClr val="000000">
                      <a:alpha val="43137"/>
                    </a:srgbClr>
                  </a:outerShdw>
                </a:effectLst>
              </a:rPr>
              <a:t>Network Analysis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82060"/>
            <a:ext cx="3951685" cy="26613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1"/>
          </p:nvPr>
        </p:nvPicPr>
        <p:blipFill rotWithShape="1">
          <a:blip r:embed="rId3" cstate="print"/>
          <a:srcRect l="26093" t="5639" r="6967" b="10463"/>
          <a:stretch/>
        </p:blipFill>
        <p:spPr bwMode="auto">
          <a:xfrm>
            <a:off x="381000" y="1219200"/>
            <a:ext cx="3886200" cy="3429000"/>
          </a:xfrm>
          <a:prstGeom prst="rect">
            <a:avLst/>
          </a:prstGeom>
          <a:noFill/>
          <a:ln w="9525">
            <a:solidFill>
              <a:schemeClr val="accent1"/>
            </a:solidFill>
            <a:miter lim="800000"/>
            <a:headEnd/>
            <a:tailEnd/>
          </a:ln>
        </p:spPr>
      </p:pic>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Translation of Analogies</a:t>
            </a: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00588" y="1183003"/>
            <a:ext cx="3986212" cy="346519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 r="-3653"/>
          <a:stretch/>
        </p:blipFill>
        <p:spPr>
          <a:xfrm>
            <a:off x="4724400" y="1371600"/>
            <a:ext cx="4419600" cy="3581400"/>
          </a:xfrm>
        </p:spPr>
      </p:pic>
      <p:sp>
        <p:nvSpPr>
          <p:cNvPr id="4" name="Content Placeholder 3"/>
          <p:cNvSpPr>
            <a:spLocks noGrp="1"/>
          </p:cNvSpPr>
          <p:nvPr>
            <p:ph sz="half" idx="1"/>
          </p:nvPr>
        </p:nvSpPr>
        <p:spPr>
          <a:xfrm>
            <a:off x="76200" y="1447800"/>
            <a:ext cx="4648200" cy="3236976"/>
          </a:xfrm>
        </p:spPr>
        <p:txBody>
          <a:bodyPr>
            <a:normAutofit/>
          </a:bodyPr>
          <a:lstStyle/>
          <a:p>
            <a:pPr marL="457200" indent="-457200">
              <a:buFont typeface="Arial" pitchFamily="34" charset="0"/>
              <a:buChar char="•"/>
            </a:pPr>
            <a:r>
              <a:rPr lang="en-US" b="0" dirty="0">
                <a:latin typeface="Garamond" pitchFamily="18" charset="0"/>
              </a:rPr>
              <a:t>Algorithm distribute vertices evenly</a:t>
            </a:r>
          </a:p>
          <a:p>
            <a:pPr marL="457200" indent="-457200">
              <a:buFont typeface="Arial" pitchFamily="34" charset="0"/>
              <a:buChar char="•"/>
            </a:pPr>
            <a:r>
              <a:rPr lang="en-US" b="0" dirty="0">
                <a:latin typeface="Garamond" pitchFamily="18" charset="0"/>
              </a:rPr>
              <a:t>Minimize edge crossings</a:t>
            </a:r>
          </a:p>
          <a:p>
            <a:pPr marL="457200" indent="-457200">
              <a:buFont typeface="Arial" pitchFamily="34" charset="0"/>
              <a:buChar char="•"/>
            </a:pPr>
            <a:r>
              <a:rPr lang="en-US" b="0" dirty="0">
                <a:latin typeface="Garamond" pitchFamily="18" charset="0"/>
              </a:rPr>
              <a:t>Uniform lengths</a:t>
            </a:r>
          </a:p>
          <a:p>
            <a:pPr marL="457200" indent="-457200">
              <a:buFont typeface="Arial" pitchFamily="34" charset="0"/>
              <a:buChar char="•"/>
            </a:pPr>
            <a:r>
              <a:rPr lang="en-US" b="0" dirty="0">
                <a:latin typeface="Garamond" pitchFamily="18" charset="0"/>
              </a:rPr>
              <a:t>Reflect inherent symmetry</a:t>
            </a:r>
          </a:p>
          <a:p>
            <a:pPr marL="457200" indent="-457200">
              <a:buFont typeface="Arial" pitchFamily="34" charset="0"/>
              <a:buChar char="•"/>
            </a:pPr>
            <a:r>
              <a:rPr lang="en-US" b="0" dirty="0">
                <a:latin typeface="Garamond" pitchFamily="18" charset="0"/>
              </a:rPr>
              <a:t>Undirected flows</a:t>
            </a:r>
          </a:p>
          <a:p>
            <a:endParaRPr lang="en-US" dirty="0">
              <a:latin typeface="Cambria" pitchFamily="18" charset="0"/>
            </a:endParaRPr>
          </a:p>
        </p:txBody>
      </p:sp>
      <p:sp>
        <p:nvSpPr>
          <p:cNvPr id="2" name="Title 1"/>
          <p:cNvSpPr>
            <a:spLocks noGrp="1"/>
          </p:cNvSpPr>
          <p:nvPr>
            <p:ph type="title"/>
          </p:nvPr>
        </p:nvSpPr>
        <p:spPr>
          <a:xfrm>
            <a:off x="457200" y="381000"/>
            <a:ext cx="7520940" cy="548640"/>
          </a:xfrm>
        </p:spPr>
        <p:txBody>
          <a:bodyPr/>
          <a:lstStyle/>
          <a:p>
            <a:r>
              <a:rPr lang="en-US" dirty="0">
                <a:effectLst>
                  <a:outerShdw blurRad="38100" dist="38100" dir="2700000" algn="tl">
                    <a:srgbClr val="000000">
                      <a:alpha val="43137"/>
                    </a:srgbClr>
                  </a:outerShdw>
                </a:effectLst>
              </a:rPr>
              <a:t>Network  Analysis</a:t>
            </a:r>
          </a:p>
        </p:txBody>
      </p:sp>
      <p:sp>
        <p:nvSpPr>
          <p:cNvPr id="3" name="Text Placeholder 2"/>
          <p:cNvSpPr>
            <a:spLocks noGrp="1"/>
          </p:cNvSpPr>
          <p:nvPr>
            <p:ph type="body" idx="4294967295"/>
          </p:nvPr>
        </p:nvSpPr>
        <p:spPr>
          <a:xfrm>
            <a:off x="4419600" y="914400"/>
            <a:ext cx="4041775" cy="762000"/>
          </a:xfrm>
        </p:spPr>
        <p:txBody>
          <a:bodyPr>
            <a:normAutofit/>
          </a:bodyPr>
          <a:lstStyle/>
          <a:p>
            <a:pPr algn="ctr"/>
            <a:r>
              <a:rPr lang="en-US" sz="2000" dirty="0">
                <a:latin typeface="Cambria" pitchFamily="18" charset="0"/>
              </a:rPr>
              <a:t>Force-based Algorithm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i="0" dirty="0">
                <a:effectLst>
                  <a:outerShdw blurRad="38100" dist="38100" dir="2700000" algn="tl">
                    <a:srgbClr val="000000">
                      <a:alpha val="43137"/>
                    </a:srgbClr>
                  </a:outerShdw>
                </a:effectLst>
              </a:rPr>
              <a:t>Network Data Output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8971910"/>
              </p:ext>
            </p:extLst>
          </p:nvPr>
        </p:nvGraphicFramePr>
        <p:xfrm>
          <a:off x="3048000" y="1143000"/>
          <a:ext cx="3163574" cy="4724391"/>
        </p:xfrm>
        <a:graphic>
          <a:graphicData uri="http://schemas.openxmlformats.org/drawingml/2006/table">
            <a:tbl>
              <a:tblPr/>
              <a:tblGrid>
                <a:gridCol w="705466">
                  <a:extLst>
                    <a:ext uri="{9D8B030D-6E8A-4147-A177-3AD203B41FA5}">
                      <a16:colId xmlns:a16="http://schemas.microsoft.com/office/drawing/2014/main" val="20000"/>
                    </a:ext>
                  </a:extLst>
                </a:gridCol>
                <a:gridCol w="705466">
                  <a:extLst>
                    <a:ext uri="{9D8B030D-6E8A-4147-A177-3AD203B41FA5}">
                      <a16:colId xmlns:a16="http://schemas.microsoft.com/office/drawing/2014/main" val="20001"/>
                    </a:ext>
                  </a:extLst>
                </a:gridCol>
                <a:gridCol w="1179451">
                  <a:extLst>
                    <a:ext uri="{9D8B030D-6E8A-4147-A177-3AD203B41FA5}">
                      <a16:colId xmlns:a16="http://schemas.microsoft.com/office/drawing/2014/main" val="20002"/>
                    </a:ext>
                  </a:extLst>
                </a:gridCol>
                <a:gridCol w="573191">
                  <a:extLst>
                    <a:ext uri="{9D8B030D-6E8A-4147-A177-3AD203B41FA5}">
                      <a16:colId xmlns:a16="http://schemas.microsoft.com/office/drawing/2014/main" val="20003"/>
                    </a:ext>
                  </a:extLst>
                </a:gridCol>
              </a:tblGrid>
              <a:tr h="429491">
                <a:tc>
                  <a:txBody>
                    <a:bodyPr/>
                    <a:lstStyle/>
                    <a:p>
                      <a:pPr algn="ctr" fontAlgn="b"/>
                      <a:r>
                        <a:rPr lang="en-US" sz="1200" b="1" i="0" u="none" strike="noStrike" dirty="0">
                          <a:solidFill>
                            <a:schemeClr val="tx1"/>
                          </a:solidFill>
                          <a:latin typeface="Calibri"/>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Label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Degree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4745">
                <a:tc>
                  <a:txBody>
                    <a:bodyPr/>
                    <a:lstStyle/>
                    <a:p>
                      <a:pPr algn="ctr" fontAlgn="b"/>
                      <a:r>
                        <a:rPr lang="en-US" sz="1200" b="1" i="0" u="none" strike="noStrike">
                          <a:solidFill>
                            <a:schemeClr val="tx1"/>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latin typeface="Calibri"/>
                        </a:rPr>
                        <a:t>Aguascalientes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745">
                <a:tc>
                  <a:txBody>
                    <a:bodyPr/>
                    <a:lstStyle/>
                    <a:p>
                      <a:pPr algn="ctr" fontAlgn="b"/>
                      <a:r>
                        <a:rPr lang="en-US" sz="1200" b="1" i="0" u="none" strike="noStrike">
                          <a:solidFill>
                            <a:schemeClr val="tx1"/>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latin typeface="Calibri"/>
                        </a:rPr>
                        <a:t>Yucatan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4745">
                <a:tc>
                  <a:txBody>
                    <a:bodyPr/>
                    <a:lstStyle/>
                    <a:p>
                      <a:pPr algn="ctr" fontAlgn="b"/>
                      <a:r>
                        <a:rPr lang="en-US" sz="1200" b="1" i="0" u="none" strike="noStrike">
                          <a:solidFill>
                            <a:schemeClr val="tx1"/>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Coahuila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4745">
                <a:tc>
                  <a:txBody>
                    <a:bodyPr/>
                    <a:lstStyle/>
                    <a:p>
                      <a:pPr algn="ctr" fontAlgn="b"/>
                      <a:r>
                        <a:rPr lang="en-US" sz="1200" b="1" i="0" u="none" strike="noStrike">
                          <a:solidFill>
                            <a:schemeClr val="tx1"/>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latin typeface="Calibri"/>
                        </a:rPr>
                        <a:t>Tabasco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4745">
                <a:tc>
                  <a:txBody>
                    <a:bodyPr/>
                    <a:lstStyle/>
                    <a:p>
                      <a:pPr algn="ctr" fontAlgn="b"/>
                      <a:r>
                        <a:rPr lang="en-US" sz="1200" b="1" i="0" u="none" strike="noStrike">
                          <a:solidFill>
                            <a:schemeClr val="tx1"/>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latin typeface="Calibri"/>
                        </a:rPr>
                        <a:t>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4745">
                <a:tc>
                  <a:txBody>
                    <a:bodyPr/>
                    <a:lstStyle/>
                    <a:p>
                      <a:pPr algn="ctr" fontAlgn="b"/>
                      <a:r>
                        <a:rPr lang="en-US" sz="1200" b="1" i="0" u="none" strike="noStrike">
                          <a:solidFill>
                            <a:schemeClr val="tx1"/>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Durango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745">
                <a:tc>
                  <a:txBody>
                    <a:bodyPr/>
                    <a:lstStyle/>
                    <a:p>
                      <a:pPr algn="ctr" fontAlgn="b"/>
                      <a:r>
                        <a:rPr lang="en-US" sz="1200" b="1" i="0" u="none" strike="noStrike">
                          <a:solidFill>
                            <a:schemeClr val="tx1"/>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Guerrero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745">
                <a:tc>
                  <a:txBody>
                    <a:bodyPr/>
                    <a:lstStyle/>
                    <a:p>
                      <a:pPr algn="ctr" fontAlgn="b"/>
                      <a:r>
                        <a:rPr lang="en-US" sz="1200" b="1" i="0" u="none" strike="noStrike">
                          <a:solidFill>
                            <a:schemeClr val="tx1"/>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Quintana Roo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4745">
                <a:tc>
                  <a:txBody>
                    <a:bodyPr/>
                    <a:lstStyle/>
                    <a:p>
                      <a:pPr algn="ctr" fontAlgn="b"/>
                      <a:r>
                        <a:rPr lang="en-US" sz="1200" b="1" i="0" u="none" strike="noStrike">
                          <a:solidFill>
                            <a:schemeClr val="tx1"/>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Veracruz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4745">
                <a:tc>
                  <a:txBody>
                    <a:bodyPr/>
                    <a:lstStyle/>
                    <a:p>
                      <a:pPr algn="ctr" fontAlgn="b"/>
                      <a:r>
                        <a:rPr lang="en-US" sz="1200" b="1" i="0" u="none" strike="noStrike">
                          <a:solidFill>
                            <a:schemeClr val="tx1"/>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Chiapas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4745">
                <a:tc>
                  <a:txBody>
                    <a:bodyPr/>
                    <a:lstStyle/>
                    <a:p>
                      <a:pPr algn="ctr" fontAlgn="b"/>
                      <a:r>
                        <a:rPr lang="en-US" sz="1200" b="1" i="0" u="none" strike="noStrike">
                          <a:solidFill>
                            <a:schemeClr val="tx1"/>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Hidalgo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4745">
                <a:tc>
                  <a:txBody>
                    <a:bodyPr/>
                    <a:lstStyle/>
                    <a:p>
                      <a:pPr algn="ctr" fontAlgn="b"/>
                      <a:r>
                        <a:rPr lang="en-US" sz="1200" b="1" i="0" u="none" strike="noStrike">
                          <a:solidFill>
                            <a:schemeClr val="tx1"/>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Chicago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4745">
                <a:tc>
                  <a:txBody>
                    <a:bodyPr/>
                    <a:lstStyle/>
                    <a:p>
                      <a:pPr algn="ctr" fontAlgn="b"/>
                      <a:r>
                        <a:rPr lang="en-US" sz="1200" b="1" i="0" u="none" strike="noStrike">
                          <a:solidFill>
                            <a:schemeClr val="tx1"/>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Denver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4745">
                <a:tc>
                  <a:txBody>
                    <a:bodyPr/>
                    <a:lstStyle/>
                    <a:p>
                      <a:pPr algn="ctr" fontAlgn="b"/>
                      <a:r>
                        <a:rPr lang="en-US" sz="1200" b="1" i="0" u="none" strike="noStrike">
                          <a:solidFill>
                            <a:schemeClr val="tx1"/>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Houston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4745">
                <a:tc>
                  <a:txBody>
                    <a:bodyPr/>
                    <a:lstStyle/>
                    <a:p>
                      <a:pPr algn="ctr" fontAlgn="b"/>
                      <a:r>
                        <a:rPr lang="en-US" sz="1200" b="1" i="0" u="none" strike="noStrike">
                          <a:solidFill>
                            <a:schemeClr val="tx1"/>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Las Vegas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4745">
                <a:tc>
                  <a:txBody>
                    <a:bodyPr/>
                    <a:lstStyle/>
                    <a:p>
                      <a:pPr algn="ctr" fontAlgn="b"/>
                      <a:r>
                        <a:rPr lang="en-US" sz="1200" b="1" i="0" u="none" strike="noStrike">
                          <a:solidFill>
                            <a:schemeClr val="tx1"/>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Los Angeles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4745">
                <a:tc>
                  <a:txBody>
                    <a:bodyPr/>
                    <a:lstStyle/>
                    <a:p>
                      <a:pPr algn="ctr" fontAlgn="b"/>
                      <a:r>
                        <a:rPr lang="en-US" sz="1200" b="1" i="0" u="none" strike="noStrike">
                          <a:solidFill>
                            <a:schemeClr val="tx1"/>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San Diego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4745">
                <a:tc>
                  <a:txBody>
                    <a:bodyPr/>
                    <a:lstStyle/>
                    <a:p>
                      <a:pPr algn="ctr" fontAlgn="b"/>
                      <a:r>
                        <a:rPr lang="en-US" sz="1200" b="1" i="0" u="none" strike="noStrike">
                          <a:solidFill>
                            <a:schemeClr val="tx1"/>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Guanajuato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4745">
                <a:tc>
                  <a:txBody>
                    <a:bodyPr/>
                    <a:lstStyle/>
                    <a:p>
                      <a:pPr algn="ctr" fontAlgn="b"/>
                      <a:r>
                        <a:rPr lang="en-US" sz="1200" b="1" i="0" u="none" strike="noStrike">
                          <a:solidFill>
                            <a:schemeClr val="tx1"/>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chemeClr val="tx1"/>
                          </a:solidFill>
                          <a:latin typeface="Calibri"/>
                        </a:rPr>
                        <a:t>Queretaro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4745">
                <a:tc>
                  <a:txBody>
                    <a:bodyPr/>
                    <a:lstStyle/>
                    <a:p>
                      <a:pPr algn="ctr" fontAlgn="b"/>
                      <a:r>
                        <a:rPr lang="en-US" sz="1200" b="1" i="0" u="none" strike="noStrike">
                          <a:solidFill>
                            <a:schemeClr val="tx1"/>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latin typeface="Calibri"/>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latin typeface="Calibri"/>
                        </a:rPr>
                        <a:t>Dallas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rgbClr val="1A1918"/>
      </a:dk1>
      <a:lt1>
        <a:srgbClr val="FFFFFF"/>
      </a:lt1>
      <a:dk2>
        <a:srgbClr val="54318A"/>
      </a:dk2>
      <a:lt2>
        <a:srgbClr val="FFFFFF"/>
      </a:lt2>
      <a:accent1>
        <a:srgbClr val="54318A"/>
      </a:accent1>
      <a:accent2>
        <a:srgbClr val="D21436"/>
      </a:accent2>
      <a:accent3>
        <a:srgbClr val="D21436"/>
      </a:accent3>
      <a:accent4>
        <a:srgbClr val="D21436"/>
      </a:accent4>
      <a:accent5>
        <a:srgbClr val="D21436"/>
      </a:accent5>
      <a:accent6>
        <a:srgbClr val="D21436"/>
      </a:accent6>
      <a:hlink>
        <a:srgbClr val="D21436"/>
      </a:hlink>
      <a:folHlink>
        <a:srgbClr val="9453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161</TotalTime>
  <Words>1515</Words>
  <Application>Microsoft Macintosh PowerPoint</Application>
  <PresentationFormat>On-screen Show (4:3)</PresentationFormat>
  <Paragraphs>195</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Elan</vt:lpstr>
      <vt:lpstr>Garamond</vt:lpstr>
      <vt:lpstr>Wingdings</vt:lpstr>
      <vt:lpstr>Angles</vt:lpstr>
      <vt:lpstr>Information Networks  between Mexico and U.S.A. </vt:lpstr>
      <vt:lpstr>Outline</vt:lpstr>
      <vt:lpstr>Context of Research</vt:lpstr>
      <vt:lpstr>Corridors of Migration</vt:lpstr>
      <vt:lpstr>Data Sets</vt:lpstr>
      <vt:lpstr>Network Analysis</vt:lpstr>
      <vt:lpstr>Translation of Analogies</vt:lpstr>
      <vt:lpstr>Network  Analysis</vt:lpstr>
      <vt:lpstr>Network Data Output</vt:lpstr>
      <vt:lpstr>Extraction of Sub-networks</vt:lpstr>
      <vt:lpstr>Cultural Labels and Networks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Belinda</dc:creator>
  <cp:lastModifiedBy>Roy Q</cp:lastModifiedBy>
  <cp:revision>27</cp:revision>
  <dcterms:created xsi:type="dcterms:W3CDTF">2011-11-27T19:37:45Z</dcterms:created>
  <dcterms:modified xsi:type="dcterms:W3CDTF">2020-10-24T05:13:42Z</dcterms:modified>
</cp:coreProperties>
</file>