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1"/>
  </p:notesMasterIdLst>
  <p:sldIdLst>
    <p:sldId id="256" r:id="rId2"/>
    <p:sldId id="257" r:id="rId3"/>
    <p:sldId id="258" r:id="rId4"/>
    <p:sldId id="260" r:id="rId5"/>
    <p:sldId id="259" r:id="rId6"/>
    <p:sldId id="261" r:id="rId7"/>
    <p:sldId id="262" r:id="rId8"/>
    <p:sldId id="263"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54354" autoAdjust="0"/>
  </p:normalViewPr>
  <p:slideViewPr>
    <p:cSldViewPr>
      <p:cViewPr>
        <p:scale>
          <a:sx n="86" d="100"/>
          <a:sy n="86" d="100"/>
        </p:scale>
        <p:origin x="2400" y="-304"/>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283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204E46-841B-490E-9095-8E118EC26189}" type="datetimeFigureOut">
              <a:rPr lang="en-US" smtClean="0"/>
              <a:pPr/>
              <a:t>10/24/20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699E35-92D9-4D90-A515-66465282B4E3}"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Today, I'd like to present an assignment I started using in the Spring. My objective was to re-frame the course material and hopefully encourage students</a:t>
            </a:r>
            <a:r>
              <a:rPr lang="en-US" baseline="0" dirty="0"/>
              <a:t> to consider Economics as a career.</a:t>
            </a:r>
            <a:r>
              <a:rPr lang="en-US" dirty="0"/>
              <a:t>  </a:t>
            </a:r>
          </a:p>
          <a:p>
            <a:endParaRPr lang="en-US" dirty="0"/>
          </a:p>
          <a:p>
            <a:r>
              <a:rPr lang="en-US" dirty="0"/>
              <a:t>Although daunghting, the students have responded positively to it, which has lead me to believe that more of these types of assignments would help in teaching the subject matter of as well as identifying students who might have an affinity for the economics.</a:t>
            </a:r>
          </a:p>
        </p:txBody>
      </p:sp>
      <p:sp>
        <p:nvSpPr>
          <p:cNvPr id="4" name="Slide Number Placeholder 3"/>
          <p:cNvSpPr>
            <a:spLocks noGrp="1"/>
          </p:cNvSpPr>
          <p:nvPr>
            <p:ph type="sldNum" sz="quarter" idx="10"/>
          </p:nvPr>
        </p:nvSpPr>
        <p:spPr/>
        <p:txBody>
          <a:bodyPr/>
          <a:lstStyle/>
          <a:p>
            <a:fld id="{E5699E35-92D9-4D90-A515-66465282B4E3}"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I’ll start with the objective of the assignment – project-based learning.  And then, discuss a few of the skills I tried to incorporate into the work, skills that future economists will need to learn.</a:t>
            </a:r>
          </a:p>
          <a:p>
            <a:endParaRPr lang="en-US" dirty="0"/>
          </a:p>
          <a:p>
            <a:r>
              <a:rPr lang="en-US" dirty="0"/>
              <a:t>I</a:t>
            </a:r>
            <a:r>
              <a:rPr lang="en-US" baseline="0" dirty="0"/>
              <a:t> will</a:t>
            </a:r>
            <a:r>
              <a:rPr lang="en-US" dirty="0"/>
              <a:t> also present an example and some highlights of the outcomes.</a:t>
            </a:r>
          </a:p>
        </p:txBody>
      </p:sp>
      <p:sp>
        <p:nvSpPr>
          <p:cNvPr id="4" name="Slide Number Placeholder 3"/>
          <p:cNvSpPr>
            <a:spLocks noGrp="1"/>
          </p:cNvSpPr>
          <p:nvPr>
            <p:ph type="sldNum" sz="quarter" idx="10"/>
          </p:nvPr>
        </p:nvSpPr>
        <p:spPr/>
        <p:txBody>
          <a:bodyPr/>
          <a:lstStyle/>
          <a:p>
            <a:fld id="{E5699E35-92D9-4D90-A515-66465282B4E3}"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Introductory courses in economics can be a great challenge.  </a:t>
            </a:r>
          </a:p>
          <a:p>
            <a:endParaRPr lang="en-US" dirty="0"/>
          </a:p>
          <a:p>
            <a:r>
              <a:rPr lang="en-US" dirty="0"/>
              <a:t>I’ve had the opportunity to teach at Trinity University, for Palo Alto College for 8 years, and online for the University of Phoenix.  </a:t>
            </a:r>
          </a:p>
          <a:p>
            <a:endParaRPr lang="en-US" dirty="0"/>
          </a:p>
          <a:p>
            <a:r>
              <a:rPr lang="en-US" dirty="0"/>
              <a:t>Through out all of these experiences, the two things I’ve noticed is: (1) the fear of and (2) disinterest with</a:t>
            </a:r>
            <a:r>
              <a:rPr lang="en-US" baseline="0" dirty="0"/>
              <a:t> respect to </a:t>
            </a:r>
            <a:r>
              <a:rPr lang="en-US" dirty="0"/>
              <a:t>economics, and this despite the fact that History, Government, Sociology and a host of other disciplines will discuss “economics” as part of their course material.  Furthermore,</a:t>
            </a:r>
            <a:r>
              <a:rPr lang="en-US" baseline="0" dirty="0"/>
              <a:t> so many students will ask questions about the economy and not realize that they are in fact asking about the content of these courses.</a:t>
            </a:r>
          </a:p>
          <a:p>
            <a:endParaRPr lang="en-US" baseline="0" dirty="0"/>
          </a:p>
          <a:p>
            <a:r>
              <a:rPr lang="en-US" dirty="0"/>
              <a:t>Beyond this it is painfully obvious that most students haven’t the slightest clue as to the subject matter.  The most common statement is that economics is about money!</a:t>
            </a:r>
          </a:p>
          <a:p>
            <a:endParaRPr lang="en-US" dirty="0"/>
          </a:p>
          <a:p>
            <a:r>
              <a:rPr lang="en-US" dirty="0"/>
              <a:t>In order to take the emphasis off of the textbook, PowerPoint</a:t>
            </a:r>
            <a:r>
              <a:rPr lang="en-US" baseline="0" dirty="0"/>
              <a:t> slides and </a:t>
            </a:r>
            <a:r>
              <a:rPr lang="en-US" dirty="0"/>
              <a:t>me, and re-direct the students toward their abilities, I am increasing relying on problem sets and projects in the classroom.   This creates a more active learning environment for students</a:t>
            </a:r>
            <a:r>
              <a:rPr lang="en-US" baseline="0" dirty="0"/>
              <a:t> </a:t>
            </a:r>
            <a:r>
              <a:rPr lang="en-US" dirty="0"/>
              <a:t>whilst at the same time incorporating basic skills and linking these to theoretical concepts.</a:t>
            </a:r>
          </a:p>
        </p:txBody>
      </p:sp>
      <p:sp>
        <p:nvSpPr>
          <p:cNvPr id="4" name="Slide Number Placeholder 3"/>
          <p:cNvSpPr>
            <a:spLocks noGrp="1"/>
          </p:cNvSpPr>
          <p:nvPr>
            <p:ph type="sldNum" sz="quarter" idx="10"/>
          </p:nvPr>
        </p:nvSpPr>
        <p:spPr/>
        <p:txBody>
          <a:bodyPr/>
          <a:lstStyle/>
          <a:p>
            <a:fld id="{E5699E35-92D9-4D90-A515-66465282B4E3}"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 significant portion of my teaching at Palo Alto involves Dual Credit/Dual Enrollment students from Bexar County and South Texas.  </a:t>
            </a:r>
          </a:p>
          <a:p>
            <a:endParaRPr lang="en-US" dirty="0"/>
          </a:p>
          <a:p>
            <a:r>
              <a:rPr lang="en-US" dirty="0"/>
              <a:t>These students are supposed to be in the 10% of their graduating class and presumably college bound.  Many have reached college-level algebra and pre-calculus, and advanced levels of reading and writing.  This makes them an excellent group from which to recruit into the field.</a:t>
            </a:r>
          </a:p>
          <a:p>
            <a:endParaRPr lang="en-US" dirty="0"/>
          </a:p>
        </p:txBody>
      </p:sp>
      <p:sp>
        <p:nvSpPr>
          <p:cNvPr id="4" name="Slide Number Placeholder 3"/>
          <p:cNvSpPr>
            <a:spLocks noGrp="1"/>
          </p:cNvSpPr>
          <p:nvPr>
            <p:ph type="sldNum" sz="quarter" idx="10"/>
          </p:nvPr>
        </p:nvSpPr>
        <p:spPr/>
        <p:txBody>
          <a:bodyPr/>
          <a:lstStyle/>
          <a:p>
            <a:fld id="{E5699E35-92D9-4D90-A515-66465282B4E3}"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r>
              <a:rPr lang="en-US" dirty="0"/>
              <a:t>However, this is complicated by the fact that these DC/DE courses are mixed with regular-enrollment</a:t>
            </a:r>
            <a:r>
              <a:rPr lang="en-US" baseline="0" dirty="0"/>
              <a:t> students.  P</a:t>
            </a:r>
            <a:r>
              <a:rPr lang="en-US" dirty="0"/>
              <a:t>AC’s populations is decidedly Hispanic, primarily female, and includes</a:t>
            </a:r>
            <a:r>
              <a:rPr lang="en-US" baseline="0" dirty="0"/>
              <a:t> a percentage of </a:t>
            </a:r>
            <a:r>
              <a:rPr lang="en-US" dirty="0"/>
              <a:t>first in college, which makes for a very interesting mix.</a:t>
            </a:r>
          </a:p>
          <a:p>
            <a:endParaRPr lang="en-US" dirty="0"/>
          </a:p>
        </p:txBody>
      </p:sp>
      <p:sp>
        <p:nvSpPr>
          <p:cNvPr id="4" name="Slide Number Placeholder 3"/>
          <p:cNvSpPr>
            <a:spLocks noGrp="1"/>
          </p:cNvSpPr>
          <p:nvPr>
            <p:ph type="sldNum" sz="quarter" idx="10"/>
          </p:nvPr>
        </p:nvSpPr>
        <p:spPr/>
        <p:txBody>
          <a:bodyPr/>
          <a:lstStyle/>
          <a:p>
            <a:fld id="{E5699E35-92D9-4D90-A515-66465282B4E3}"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One of the biggest concerns for me as an economist and professor of economics is the lack of declared majors, early in the college experience.  We do find accounting, finance, business, and other majors, but few who consider economics</a:t>
            </a:r>
            <a:r>
              <a:rPr lang="en-US" baseline="0" dirty="0"/>
              <a:t> as a starting point.</a:t>
            </a:r>
            <a:endParaRPr lang="en-US" dirty="0"/>
          </a:p>
          <a:p>
            <a:endParaRPr lang="en-US" dirty="0"/>
          </a:p>
          <a:p>
            <a:r>
              <a:rPr lang="en-US" dirty="0"/>
              <a:t>One of reasons for this is the perceived lack of linkages between economics and careers when compared with accounting, finance, and/or business majors.</a:t>
            </a:r>
          </a:p>
          <a:p>
            <a:endParaRPr lang="en-US" dirty="0"/>
          </a:p>
          <a:p>
            <a:r>
              <a:rPr lang="en-US" dirty="0"/>
              <a:t>The other is the perceived esoteric nature of the material.  What are the day-to-day applications of the discipline?</a:t>
            </a:r>
          </a:p>
        </p:txBody>
      </p:sp>
      <p:sp>
        <p:nvSpPr>
          <p:cNvPr id="4" name="Slide Number Placeholder 3"/>
          <p:cNvSpPr>
            <a:spLocks noGrp="1"/>
          </p:cNvSpPr>
          <p:nvPr>
            <p:ph type="sldNum" sz="quarter" idx="10"/>
          </p:nvPr>
        </p:nvSpPr>
        <p:spPr/>
        <p:txBody>
          <a:bodyPr/>
          <a:lstStyle/>
          <a:p>
            <a:fld id="{E5699E35-92D9-4D90-A515-66465282B4E3}"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 order to address these issues, I've created a project entitled the Personal Financial Analysis.  The objective is to show how the present economic climate impacts on an individual.</a:t>
            </a:r>
          </a:p>
          <a:p>
            <a:endParaRPr lang="en-US" dirty="0"/>
          </a:p>
          <a:p>
            <a:r>
              <a:rPr lang="en-US" dirty="0"/>
              <a:t>The assignment also is designed to introduce students to several of the skills needed in economics, or other analytical careers.</a:t>
            </a:r>
          </a:p>
          <a:p>
            <a:endParaRPr lang="en-US" dirty="0"/>
          </a:p>
          <a:p>
            <a:r>
              <a:rPr lang="en-US" dirty="0"/>
              <a:t>Finally, I include a writing</a:t>
            </a:r>
            <a:r>
              <a:rPr lang="en-US" baseline="0" dirty="0"/>
              <a:t> requirement</a:t>
            </a:r>
            <a:r>
              <a:rPr lang="en-US" dirty="0"/>
              <a:t>, in the hope that students will begin to think about how to communicate their observations in a coherent and professional manner.</a:t>
            </a:r>
          </a:p>
        </p:txBody>
      </p:sp>
      <p:sp>
        <p:nvSpPr>
          <p:cNvPr id="4" name="Slide Number Placeholder 3"/>
          <p:cNvSpPr>
            <a:spLocks noGrp="1"/>
          </p:cNvSpPr>
          <p:nvPr>
            <p:ph type="sldNum" sz="quarter" idx="10"/>
          </p:nvPr>
        </p:nvSpPr>
        <p:spPr/>
        <p:txBody>
          <a:bodyPr/>
          <a:lstStyle/>
          <a:p>
            <a:fld id="{E5699E35-92D9-4D90-A515-66465282B4E3}"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I’ve included in this presentation a link to my most recent guidelines.</a:t>
            </a:r>
          </a:p>
          <a:p>
            <a:endParaRPr lang="en-US" dirty="0"/>
          </a:p>
          <a:p>
            <a:r>
              <a:rPr lang="en-US" dirty="0"/>
              <a:t>This semester, I’ve incorporated taxes in the hope of linking this to the ideas of taxes, and certainly average tax rates.</a:t>
            </a:r>
          </a:p>
        </p:txBody>
      </p:sp>
      <p:sp>
        <p:nvSpPr>
          <p:cNvPr id="4" name="Slide Number Placeholder 3"/>
          <p:cNvSpPr>
            <a:spLocks noGrp="1"/>
          </p:cNvSpPr>
          <p:nvPr>
            <p:ph type="sldNum" sz="quarter" idx="10"/>
          </p:nvPr>
        </p:nvSpPr>
        <p:spPr/>
        <p:txBody>
          <a:bodyPr/>
          <a:lstStyle/>
          <a:p>
            <a:fld id="{E5699E35-92D9-4D90-A515-66465282B4E3}"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5699E35-92D9-4D90-A515-66465282B4E3}"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grpSp>
        <p:nvGrpSpPr>
          <p:cNvPr id="451" name="Group 450"/>
          <p:cNvGrpSpPr/>
          <p:nvPr/>
        </p:nvGrpSpPr>
        <p:grpSpPr>
          <a:xfrm>
            <a:off x="0" y="0"/>
            <a:ext cx="9555163" cy="6853238"/>
            <a:chOff x="1524000" y="0"/>
            <a:chExt cx="9555163" cy="6853238"/>
          </a:xfrm>
        </p:grpSpPr>
        <p:sp>
          <p:nvSpPr>
            <p:cNvPr id="452" name="Freeform 6"/>
            <p:cNvSpPr/>
            <p:nvPr/>
          </p:nvSpPr>
          <p:spPr bwMode="auto">
            <a:xfrm>
              <a:off x="1524000" y="1331913"/>
              <a:ext cx="7837488" cy="5521325"/>
            </a:xfrm>
            <a:custGeom>
              <a:avLst/>
              <a:gdLst/>
              <a:ahLst/>
              <a:cxnLst/>
              <a:rect l="0" t="0" r="r" b="b"/>
              <a:pathLst>
                <a:path w="1648" h="1161">
                  <a:moveTo>
                    <a:pt x="1362" y="1161"/>
                  </a:moveTo>
                  <a:cubicBezTo>
                    <a:pt x="1648" y="920"/>
                    <a:pt x="1283" y="505"/>
                    <a:pt x="1097" y="326"/>
                  </a:cubicBezTo>
                  <a:cubicBezTo>
                    <a:pt x="926" y="162"/>
                    <a:pt x="709" y="35"/>
                    <a:pt x="470" y="14"/>
                  </a:cubicBezTo>
                  <a:cubicBezTo>
                    <a:pt x="315" y="0"/>
                    <a:pt x="142" y="49"/>
                    <a:pt x="0" y="138"/>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3" name="Freeform 7"/>
            <p:cNvSpPr/>
            <p:nvPr/>
          </p:nvSpPr>
          <p:spPr bwMode="auto">
            <a:xfrm>
              <a:off x="1524000" y="5564188"/>
              <a:ext cx="1412875" cy="1284288"/>
            </a:xfrm>
            <a:custGeom>
              <a:avLst/>
              <a:gdLst/>
              <a:ahLst/>
              <a:cxnLst/>
              <a:rect l="0" t="0" r="r" b="b"/>
              <a:pathLst>
                <a:path w="297" h="270">
                  <a:moveTo>
                    <a:pt x="0" y="0"/>
                  </a:moveTo>
                  <a:cubicBezTo>
                    <a:pt x="73" y="119"/>
                    <a:pt x="186" y="220"/>
                    <a:pt x="297" y="27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4" name="Freeform 8"/>
            <p:cNvSpPr/>
            <p:nvPr/>
          </p:nvSpPr>
          <p:spPr bwMode="auto">
            <a:xfrm>
              <a:off x="1524000" y="2030413"/>
              <a:ext cx="6510338" cy="4813300"/>
            </a:xfrm>
            <a:custGeom>
              <a:avLst/>
              <a:gdLst/>
              <a:ahLst/>
              <a:cxnLst/>
              <a:rect l="0" t="0" r="r" b="b"/>
              <a:pathLst>
                <a:path w="1369" h="1012">
                  <a:moveTo>
                    <a:pt x="845" y="1012"/>
                  </a:moveTo>
                  <a:cubicBezTo>
                    <a:pt x="1043" y="967"/>
                    <a:pt x="1369" y="853"/>
                    <a:pt x="1263" y="588"/>
                  </a:cubicBezTo>
                  <a:cubicBezTo>
                    <a:pt x="1164" y="340"/>
                    <a:pt x="861" y="107"/>
                    <a:pt x="602" y="49"/>
                  </a:cubicBezTo>
                  <a:cubicBezTo>
                    <a:pt x="383" y="0"/>
                    <a:pt x="135" y="97"/>
                    <a:pt x="0" y="28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5" name="Freeform 9"/>
            <p:cNvSpPr/>
            <p:nvPr/>
          </p:nvSpPr>
          <p:spPr bwMode="auto">
            <a:xfrm>
              <a:off x="1528763" y="6207125"/>
              <a:ext cx="717550" cy="646113"/>
            </a:xfrm>
            <a:custGeom>
              <a:avLst/>
              <a:gdLst/>
              <a:ahLst/>
              <a:cxnLst/>
              <a:rect l="0" t="0" r="r" b="b"/>
              <a:pathLst>
                <a:path w="151" h="136">
                  <a:moveTo>
                    <a:pt x="0" y="0"/>
                  </a:moveTo>
                  <a:cubicBezTo>
                    <a:pt x="45" y="52"/>
                    <a:pt x="97" y="99"/>
                    <a:pt x="151" y="13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6" name="Freeform 10"/>
            <p:cNvSpPr/>
            <p:nvPr/>
          </p:nvSpPr>
          <p:spPr bwMode="auto">
            <a:xfrm>
              <a:off x="1524000" y="1806575"/>
              <a:ext cx="6753225" cy="5046663"/>
            </a:xfrm>
            <a:custGeom>
              <a:avLst/>
              <a:gdLst/>
              <a:ahLst/>
              <a:cxnLst/>
              <a:rect l="0" t="0" r="r" b="b"/>
              <a:pathLst>
                <a:path w="1420" h="1061">
                  <a:moveTo>
                    <a:pt x="1034" y="1061"/>
                  </a:moveTo>
                  <a:cubicBezTo>
                    <a:pt x="1148" y="1019"/>
                    <a:pt x="1283" y="957"/>
                    <a:pt x="1345" y="845"/>
                  </a:cubicBezTo>
                  <a:cubicBezTo>
                    <a:pt x="1420" y="710"/>
                    <a:pt x="1338" y="570"/>
                    <a:pt x="1249" y="466"/>
                  </a:cubicBezTo>
                  <a:cubicBezTo>
                    <a:pt x="1068" y="253"/>
                    <a:pt x="816" y="57"/>
                    <a:pt x="530" y="23"/>
                  </a:cubicBezTo>
                  <a:cubicBezTo>
                    <a:pt x="336" y="0"/>
                    <a:pt x="140" y="87"/>
                    <a:pt x="0" y="22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7" name="Freeform 11"/>
            <p:cNvSpPr/>
            <p:nvPr/>
          </p:nvSpPr>
          <p:spPr bwMode="auto">
            <a:xfrm>
              <a:off x="1524000" y="669925"/>
              <a:ext cx="8797925" cy="6183313"/>
            </a:xfrm>
            <a:custGeom>
              <a:avLst/>
              <a:gdLst/>
              <a:ahLst/>
              <a:cxnLst/>
              <a:rect l="0" t="0" r="r" b="b"/>
              <a:pathLst>
                <a:path w="1850" h="1300">
                  <a:moveTo>
                    <a:pt x="1552" y="1300"/>
                  </a:moveTo>
                  <a:cubicBezTo>
                    <a:pt x="1850" y="1019"/>
                    <a:pt x="1504" y="652"/>
                    <a:pt x="1288" y="447"/>
                  </a:cubicBezTo>
                  <a:cubicBezTo>
                    <a:pt x="1085" y="255"/>
                    <a:pt x="838" y="90"/>
                    <a:pt x="559" y="37"/>
                  </a:cubicBezTo>
                  <a:cubicBezTo>
                    <a:pt x="364" y="0"/>
                    <a:pt x="171" y="40"/>
                    <a:pt x="0" y="131"/>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8" name="Freeform 12"/>
            <p:cNvSpPr/>
            <p:nvPr/>
          </p:nvSpPr>
          <p:spPr bwMode="auto">
            <a:xfrm>
              <a:off x="1524000" y="119063"/>
              <a:ext cx="9555163" cy="6734175"/>
            </a:xfrm>
            <a:custGeom>
              <a:avLst/>
              <a:gdLst/>
              <a:ahLst/>
              <a:cxnLst/>
              <a:rect l="0" t="0" r="r" b="b"/>
              <a:pathLst>
                <a:path w="2009" h="1416">
                  <a:moveTo>
                    <a:pt x="1725" y="1416"/>
                  </a:moveTo>
                  <a:cubicBezTo>
                    <a:pt x="2009" y="1117"/>
                    <a:pt x="1728" y="785"/>
                    <a:pt x="1492" y="565"/>
                  </a:cubicBezTo>
                  <a:cubicBezTo>
                    <a:pt x="1248" y="339"/>
                    <a:pt x="961" y="143"/>
                    <a:pt x="635" y="61"/>
                  </a:cubicBezTo>
                  <a:cubicBezTo>
                    <a:pt x="392" y="0"/>
                    <a:pt x="190" y="18"/>
                    <a:pt x="0" y="10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9" name="Freeform 13"/>
            <p:cNvSpPr/>
            <p:nvPr/>
          </p:nvSpPr>
          <p:spPr bwMode="auto">
            <a:xfrm>
              <a:off x="5419725" y="4763"/>
              <a:ext cx="5216525" cy="5368925"/>
            </a:xfrm>
            <a:custGeom>
              <a:avLst/>
              <a:gdLst/>
              <a:ahLst/>
              <a:cxnLst/>
              <a:rect l="0" t="0" r="r" b="b"/>
              <a:pathLst>
                <a:path w="1097" h="1129">
                  <a:moveTo>
                    <a:pt x="1097" y="1129"/>
                  </a:moveTo>
                  <a:cubicBezTo>
                    <a:pt x="1031" y="909"/>
                    <a:pt x="843" y="701"/>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0" name="Freeform 15"/>
            <p:cNvSpPr/>
            <p:nvPr/>
          </p:nvSpPr>
          <p:spPr bwMode="auto">
            <a:xfrm>
              <a:off x="5813425" y="4763"/>
              <a:ext cx="4832350" cy="4822825"/>
            </a:xfrm>
            <a:custGeom>
              <a:avLst/>
              <a:gdLst/>
              <a:ahLst/>
              <a:cxnLst/>
              <a:rect l="0" t="0" r="r" b="b"/>
              <a:pathLst>
                <a:path w="1016" h="1014">
                  <a:moveTo>
                    <a:pt x="1016" y="1014"/>
                  </a:moveTo>
                  <a:cubicBezTo>
                    <a:pt x="934" y="849"/>
                    <a:pt x="802" y="6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1" name="Freeform 16"/>
            <p:cNvSpPr/>
            <p:nvPr/>
          </p:nvSpPr>
          <p:spPr bwMode="auto">
            <a:xfrm>
              <a:off x="6003925" y="4763"/>
              <a:ext cx="4641850" cy="4598988"/>
            </a:xfrm>
            <a:custGeom>
              <a:avLst/>
              <a:gdLst/>
              <a:ahLst/>
              <a:cxnLst/>
              <a:rect l="0" t="0" r="r" b="b"/>
              <a:pathLst>
                <a:path w="976" h="967">
                  <a:moveTo>
                    <a:pt x="976" y="967"/>
                  </a:moveTo>
                  <a:cubicBezTo>
                    <a:pt x="894" y="822"/>
                    <a:pt x="779" y="689"/>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462" name="Freeform 17"/>
            <p:cNvSpPr/>
            <p:nvPr/>
          </p:nvSpPr>
          <p:spPr bwMode="auto">
            <a:xfrm>
              <a:off x="6203950" y="0"/>
              <a:ext cx="4441825" cy="4237038"/>
            </a:xfrm>
            <a:custGeom>
              <a:avLst/>
              <a:gdLst/>
              <a:ahLst/>
              <a:cxnLst/>
              <a:rect l="0" t="0" r="r" b="b"/>
              <a:pathLst>
                <a:path w="934" h="891">
                  <a:moveTo>
                    <a:pt x="934" y="891"/>
                  </a:moveTo>
                  <a:cubicBezTo>
                    <a:pt x="863" y="783"/>
                    <a:pt x="778" y="684"/>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3" name="Freeform 18"/>
            <p:cNvSpPr/>
            <p:nvPr/>
          </p:nvSpPr>
          <p:spPr bwMode="auto">
            <a:xfrm>
              <a:off x="6456363" y="4763"/>
              <a:ext cx="4179888" cy="3986213"/>
            </a:xfrm>
            <a:custGeom>
              <a:avLst/>
              <a:gdLst/>
              <a:ahLst/>
              <a:cxnLst/>
              <a:rect l="0" t="0" r="r" b="b"/>
              <a:pathLst>
                <a:path w="879" h="838">
                  <a:moveTo>
                    <a:pt x="879" y="838"/>
                  </a:moveTo>
                  <a:cubicBezTo>
                    <a:pt x="821" y="755"/>
                    <a:pt x="756" y="679"/>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4" name="Freeform 19"/>
            <p:cNvSpPr/>
            <p:nvPr/>
          </p:nvSpPr>
          <p:spPr bwMode="auto">
            <a:xfrm>
              <a:off x="6869113" y="4763"/>
              <a:ext cx="3776663" cy="3838575"/>
            </a:xfrm>
            <a:custGeom>
              <a:avLst/>
              <a:gdLst/>
              <a:ahLst/>
              <a:cxnLst/>
              <a:rect l="0" t="0" r="r" b="b"/>
              <a:pathLst>
                <a:path w="794" h="807">
                  <a:moveTo>
                    <a:pt x="794" y="807"/>
                  </a:moveTo>
                  <a:cubicBezTo>
                    <a:pt x="745" y="739"/>
                    <a:pt x="695" y="676"/>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5" name="Freeform 20"/>
            <p:cNvSpPr/>
            <p:nvPr/>
          </p:nvSpPr>
          <p:spPr bwMode="auto">
            <a:xfrm>
              <a:off x="8758238" y="4763"/>
              <a:ext cx="1887538" cy="1355725"/>
            </a:xfrm>
            <a:custGeom>
              <a:avLst/>
              <a:gdLst/>
              <a:ahLst/>
              <a:cxnLst/>
              <a:rect l="0" t="0" r="r" b="b"/>
              <a:pathLst>
                <a:path w="397" h="285">
                  <a:moveTo>
                    <a:pt x="397" y="285"/>
                  </a:moveTo>
                  <a:cubicBezTo>
                    <a:pt x="270" y="182"/>
                    <a:pt x="138" y="8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6" name="Freeform 21"/>
            <p:cNvSpPr/>
            <p:nvPr/>
          </p:nvSpPr>
          <p:spPr bwMode="auto">
            <a:xfrm>
              <a:off x="9223375" y="9525"/>
              <a:ext cx="1422400" cy="1108075"/>
            </a:xfrm>
            <a:custGeom>
              <a:avLst/>
              <a:gdLst/>
              <a:ahLst/>
              <a:cxnLst/>
              <a:rect l="0" t="0" r="r" b="b"/>
              <a:pathLst>
                <a:path w="299" h="233">
                  <a:moveTo>
                    <a:pt x="299" y="233"/>
                  </a:moveTo>
                  <a:cubicBezTo>
                    <a:pt x="197" y="145"/>
                    <a:pt x="97" y="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7" name="Freeform 22"/>
            <p:cNvSpPr/>
            <p:nvPr/>
          </p:nvSpPr>
          <p:spPr bwMode="auto">
            <a:xfrm>
              <a:off x="10009188" y="4763"/>
              <a:ext cx="636588" cy="361950"/>
            </a:xfrm>
            <a:custGeom>
              <a:avLst/>
              <a:gdLst/>
              <a:ahLst/>
              <a:cxnLst/>
              <a:rect l="0" t="0" r="r" b="b"/>
              <a:pathLst>
                <a:path w="134" h="76">
                  <a:moveTo>
                    <a:pt x="0" y="0"/>
                  </a:moveTo>
                  <a:cubicBezTo>
                    <a:pt x="45" y="25"/>
                    <a:pt x="89" y="50"/>
                    <a:pt x="134" y="7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 name="Group 6"/>
          <p:cNvGrpSpPr/>
          <p:nvPr/>
        </p:nvGrpSpPr>
        <p:grpSpPr>
          <a:xfrm>
            <a:off x="1283114" y="1168329"/>
            <a:ext cx="6586124" cy="4537816"/>
            <a:chOff x="1283114" y="1168329"/>
            <a:chExt cx="6586124" cy="4537816"/>
          </a:xfrm>
        </p:grpSpPr>
        <p:sp>
          <p:nvSpPr>
            <p:cNvPr id="39" name="Rectangle 38"/>
            <p:cNvSpPr/>
            <p:nvPr/>
          </p:nvSpPr>
          <p:spPr>
            <a:xfrm>
              <a:off x="1283114" y="1168329"/>
              <a:ext cx="6586124"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283114" y="1973001"/>
              <a:ext cx="6586124" cy="33844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1" name="Isosceles Triangle 39"/>
            <p:cNvSpPr/>
            <p:nvPr/>
          </p:nvSpPr>
          <p:spPr>
            <a:xfrm rot="10800000">
              <a:off x="4362524" y="5355082"/>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359091" y="2055278"/>
            <a:ext cx="6428445" cy="1810636"/>
          </a:xfrm>
        </p:spPr>
        <p:txBody>
          <a:bodyPr bIns="0" anchor="b">
            <a:normAutofit/>
          </a:bodyPr>
          <a:lstStyle>
            <a:lvl1pPr algn="ctr">
              <a:lnSpc>
                <a:spcPct val="80000"/>
              </a:lnSpc>
              <a:defRPr sz="4800" spc="-113">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359091" y="3941492"/>
            <a:ext cx="6428445" cy="1334120"/>
          </a:xfrm>
        </p:spPr>
        <p:txBody>
          <a:bodyPr tIns="0">
            <a:normAutofit/>
          </a:bodyPr>
          <a:lstStyle>
            <a:lvl1pPr marL="0" indent="0" algn="ctr">
              <a:lnSpc>
                <a:spcPct val="100000"/>
              </a:lnSpc>
              <a:buNone/>
              <a:defRPr sz="1800" b="0">
                <a:solidFill>
                  <a:srgbClr val="FFFEFF"/>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640080" y="320040"/>
            <a:ext cx="2743200" cy="320040"/>
          </a:xfrm>
        </p:spPr>
        <p:txBody>
          <a:bodyPr vert="horz" lIns="91440" tIns="45720" rIns="91440" bIns="45720" rtlCol="0" anchor="ctr"/>
          <a:lstStyle>
            <a:lvl1pPr>
              <a:defRPr lang="en-US"/>
            </a:lvl1pPr>
          </a:lstStyle>
          <a:p>
            <a:fld id="{EC874453-572B-46C0-842E-63BDE19CDF5B}" type="datetimeFigureOut">
              <a:rPr lang="en-US" smtClean="0"/>
              <a:pPr/>
              <a:t>10/24/20</a:t>
            </a:fld>
            <a:endParaRPr lang="en-US" dirty="0"/>
          </a:p>
        </p:txBody>
      </p:sp>
      <p:sp>
        <p:nvSpPr>
          <p:cNvPr id="5" name="Footer Placeholder 4"/>
          <p:cNvSpPr>
            <a:spLocks noGrp="1"/>
          </p:cNvSpPr>
          <p:nvPr>
            <p:ph type="ftr" sz="quarter" idx="11"/>
          </p:nvPr>
        </p:nvSpPr>
        <p:spPr>
          <a:xfrm>
            <a:off x="640080" y="6227064"/>
            <a:ext cx="7854696"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7808976" y="320040"/>
            <a:ext cx="685800" cy="320040"/>
          </a:xfrm>
        </p:spPr>
        <p:txBody>
          <a:bodyPr/>
          <a:lstStyle/>
          <a:p>
            <a:fld id="{35F87596-FB9D-4AD6-9D9E-BDBBA1FE3BA0}" type="slidenum">
              <a:rPr lang="en-US" smtClean="0"/>
              <a:pPr/>
              <a:t>‹#›</a:t>
            </a:fld>
            <a:endParaRPr lang="en-US" dirty="0"/>
          </a:p>
        </p:txBody>
      </p:sp>
    </p:spTree>
    <p:extLst>
      <p:ext uri="{BB962C8B-B14F-4D97-AF65-F5344CB8AC3E}">
        <p14:creationId xmlns:p14="http://schemas.microsoft.com/office/powerpoint/2010/main" val="50103143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85" name="Group 84"/>
          <p:cNvGrpSpPr/>
          <p:nvPr/>
        </p:nvGrpSpPr>
        <p:grpSpPr>
          <a:xfrm>
            <a:off x="-286226" y="0"/>
            <a:ext cx="9421759" cy="6858001"/>
            <a:chOff x="1243013" y="0"/>
            <a:chExt cx="9402763" cy="6858001"/>
          </a:xfrm>
        </p:grpSpPr>
        <p:sp>
          <p:nvSpPr>
            <p:cNvPr id="86"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2"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03"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2" name="Group 31"/>
          <p:cNvGrpSpPr/>
          <p:nvPr/>
        </p:nvGrpSpPr>
        <p:grpSpPr>
          <a:xfrm>
            <a:off x="640080" y="1699589"/>
            <a:ext cx="3286552" cy="3470421"/>
            <a:chOff x="640080" y="1699589"/>
            <a:chExt cx="3286552" cy="3470421"/>
          </a:xfrm>
        </p:grpSpPr>
        <p:sp>
          <p:nvSpPr>
            <p:cNvPr id="42" name="Rectangle 41"/>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 name="Rectangle 43"/>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23786" y="2349926"/>
            <a:ext cx="3113815" cy="2472774"/>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415686" y="794719"/>
            <a:ext cx="4095643"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874453-572B-46C0-842E-63BDE19CDF5B}" type="datetimeFigureOut">
              <a:rPr lang="en-US" smtClean="0"/>
              <a:pPr/>
              <a:t>10/24/20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F87596-FB9D-4AD6-9D9E-BDBBA1FE3BA0}" type="slidenum">
              <a:rPr lang="en-US" smtClean="0"/>
              <a:pPr/>
              <a:t>‹#›</a:t>
            </a:fld>
            <a:endParaRPr lang="en-US" dirty="0"/>
          </a:p>
        </p:txBody>
      </p:sp>
    </p:spTree>
    <p:extLst>
      <p:ext uri="{BB962C8B-B14F-4D97-AF65-F5344CB8AC3E}">
        <p14:creationId xmlns:p14="http://schemas.microsoft.com/office/powerpoint/2010/main" val="3255669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51" name="Group 50"/>
          <p:cNvGrpSpPr/>
          <p:nvPr/>
        </p:nvGrpSpPr>
        <p:grpSpPr>
          <a:xfrm flipH="1">
            <a:off x="0" y="0"/>
            <a:ext cx="9421759" cy="6858001"/>
            <a:chOff x="1243013" y="0"/>
            <a:chExt cx="9402763" cy="6858001"/>
          </a:xfrm>
        </p:grpSpPr>
        <p:sp>
          <p:nvSpPr>
            <p:cNvPr id="52"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6"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7"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8"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1"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2"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3"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4"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5"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6"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7"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68"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69"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0"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1"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85" name="Group 84"/>
          <p:cNvGrpSpPr/>
          <p:nvPr/>
        </p:nvGrpSpPr>
        <p:grpSpPr>
          <a:xfrm>
            <a:off x="5228134" y="1699589"/>
            <a:ext cx="3286552" cy="3470421"/>
            <a:chOff x="640080" y="1699589"/>
            <a:chExt cx="3286552" cy="3470421"/>
          </a:xfrm>
        </p:grpSpPr>
        <p:sp>
          <p:nvSpPr>
            <p:cNvPr id="86" name="Rectangle 85"/>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 name="Rectangle 87"/>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5313609" y="2349924"/>
            <a:ext cx="3112047" cy="2464951"/>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43258" y="802808"/>
            <a:ext cx="4118291" cy="525480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40080" y="320040"/>
            <a:ext cx="2743200" cy="320040"/>
          </a:xfrm>
        </p:spPr>
        <p:txBody>
          <a:bodyPr/>
          <a:lstStyle/>
          <a:p>
            <a:fld id="{EC874453-572B-46C0-842E-63BDE19CDF5B}" type="datetimeFigureOut">
              <a:rPr lang="en-US" smtClean="0"/>
              <a:pPr/>
              <a:t>10/24/20</a:t>
            </a:fld>
            <a:endParaRPr lang="en-US" dirty="0"/>
          </a:p>
        </p:txBody>
      </p:sp>
      <p:sp>
        <p:nvSpPr>
          <p:cNvPr id="5" name="Footer Placeholder 4"/>
          <p:cNvSpPr>
            <a:spLocks noGrp="1"/>
          </p:cNvSpPr>
          <p:nvPr>
            <p:ph type="ftr" sz="quarter" idx="11"/>
          </p:nvPr>
        </p:nvSpPr>
        <p:spPr>
          <a:xfrm>
            <a:off x="640080" y="6227064"/>
            <a:ext cx="7854696" cy="320040"/>
          </a:xfrm>
        </p:spPr>
        <p:txBody>
          <a:bodyPr/>
          <a:lstStyle/>
          <a:p>
            <a:endParaRPr lang="en-US" dirty="0"/>
          </a:p>
        </p:txBody>
      </p:sp>
      <p:sp>
        <p:nvSpPr>
          <p:cNvPr id="6" name="Slide Number Placeholder 5"/>
          <p:cNvSpPr>
            <a:spLocks noGrp="1"/>
          </p:cNvSpPr>
          <p:nvPr>
            <p:ph type="sldNum" sz="quarter" idx="12"/>
          </p:nvPr>
        </p:nvSpPr>
        <p:spPr>
          <a:xfrm>
            <a:off x="7808976" y="320040"/>
            <a:ext cx="685800" cy="320040"/>
          </a:xfrm>
        </p:spPr>
        <p:txBody>
          <a:bodyPr/>
          <a:lstStyle/>
          <a:p>
            <a:fld id="{35F87596-FB9D-4AD6-9D9E-BDBBA1FE3BA0}" type="slidenum">
              <a:rPr lang="en-US" smtClean="0"/>
              <a:pPr/>
              <a:t>‹#›</a:t>
            </a:fld>
            <a:endParaRPr lang="en-US" dirty="0"/>
          </a:p>
        </p:txBody>
      </p:sp>
    </p:spTree>
    <p:extLst>
      <p:ext uri="{BB962C8B-B14F-4D97-AF65-F5344CB8AC3E}">
        <p14:creationId xmlns:p14="http://schemas.microsoft.com/office/powerpoint/2010/main" val="2438445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65" name="Group 64"/>
          <p:cNvGrpSpPr/>
          <p:nvPr/>
        </p:nvGrpSpPr>
        <p:grpSpPr>
          <a:xfrm>
            <a:off x="-286226" y="0"/>
            <a:ext cx="9421759" cy="6858001"/>
            <a:chOff x="1243013" y="0"/>
            <a:chExt cx="9402763" cy="6858001"/>
          </a:xfrm>
        </p:grpSpPr>
        <p:sp>
          <p:nvSpPr>
            <p:cNvPr id="66"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7"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8"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9"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0"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1"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2"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3"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4"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5"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4"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0" name="Group 19"/>
          <p:cNvGrpSpPr/>
          <p:nvPr/>
        </p:nvGrpSpPr>
        <p:grpSpPr>
          <a:xfrm>
            <a:off x="640080" y="1699589"/>
            <a:ext cx="3286552" cy="3470421"/>
            <a:chOff x="640080" y="1699589"/>
            <a:chExt cx="3286552" cy="3470421"/>
          </a:xfrm>
        </p:grpSpPr>
        <p:sp>
          <p:nvSpPr>
            <p:cNvPr id="21" name="Rectangle 20"/>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25554" y="2349924"/>
            <a:ext cx="3112048" cy="246495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4415687" y="803186"/>
            <a:ext cx="4091410"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874453-572B-46C0-842E-63BDE19CDF5B}" type="datetimeFigureOut">
              <a:rPr lang="en-US" smtClean="0"/>
              <a:pPr/>
              <a:t>10/24/20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F87596-FB9D-4AD6-9D9E-BDBBA1FE3BA0}" type="slidenum">
              <a:rPr lang="en-US" smtClean="0"/>
              <a:pPr/>
              <a:t>‹#›</a:t>
            </a:fld>
            <a:endParaRPr lang="en-US" dirty="0"/>
          </a:p>
        </p:txBody>
      </p:sp>
    </p:spTree>
    <p:extLst>
      <p:ext uri="{BB962C8B-B14F-4D97-AF65-F5344CB8AC3E}">
        <p14:creationId xmlns:p14="http://schemas.microsoft.com/office/powerpoint/2010/main" val="1537138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4" name="Group 773"/>
          <p:cNvGrpSpPr/>
          <p:nvPr/>
        </p:nvGrpSpPr>
        <p:grpSpPr>
          <a:xfrm>
            <a:off x="0" y="0"/>
            <a:ext cx="9555163" cy="6853238"/>
            <a:chOff x="1524000" y="0"/>
            <a:chExt cx="9555163" cy="6853238"/>
          </a:xfrm>
        </p:grpSpPr>
        <p:sp>
          <p:nvSpPr>
            <p:cNvPr id="775" name="Freeform 6"/>
            <p:cNvSpPr/>
            <p:nvPr/>
          </p:nvSpPr>
          <p:spPr bwMode="auto">
            <a:xfrm>
              <a:off x="1524000" y="1331913"/>
              <a:ext cx="7837488" cy="5521325"/>
            </a:xfrm>
            <a:custGeom>
              <a:avLst/>
              <a:gdLst/>
              <a:ahLst/>
              <a:cxnLst/>
              <a:rect l="0" t="0" r="r" b="b"/>
              <a:pathLst>
                <a:path w="1648" h="1161">
                  <a:moveTo>
                    <a:pt x="1362" y="1161"/>
                  </a:moveTo>
                  <a:cubicBezTo>
                    <a:pt x="1648" y="920"/>
                    <a:pt x="1283" y="505"/>
                    <a:pt x="1097" y="326"/>
                  </a:cubicBezTo>
                  <a:cubicBezTo>
                    <a:pt x="926" y="162"/>
                    <a:pt x="709" y="35"/>
                    <a:pt x="470" y="14"/>
                  </a:cubicBezTo>
                  <a:cubicBezTo>
                    <a:pt x="315" y="0"/>
                    <a:pt x="142" y="49"/>
                    <a:pt x="0" y="138"/>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6" name="Freeform 7"/>
            <p:cNvSpPr/>
            <p:nvPr/>
          </p:nvSpPr>
          <p:spPr bwMode="auto">
            <a:xfrm>
              <a:off x="1524000" y="5564188"/>
              <a:ext cx="1412875" cy="1284288"/>
            </a:xfrm>
            <a:custGeom>
              <a:avLst/>
              <a:gdLst/>
              <a:ahLst/>
              <a:cxnLst/>
              <a:rect l="0" t="0" r="r" b="b"/>
              <a:pathLst>
                <a:path w="297" h="270">
                  <a:moveTo>
                    <a:pt x="0" y="0"/>
                  </a:moveTo>
                  <a:cubicBezTo>
                    <a:pt x="73" y="119"/>
                    <a:pt x="186" y="220"/>
                    <a:pt x="297" y="27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7" name="Freeform 8"/>
            <p:cNvSpPr/>
            <p:nvPr/>
          </p:nvSpPr>
          <p:spPr bwMode="auto">
            <a:xfrm>
              <a:off x="1524000" y="2030413"/>
              <a:ext cx="6510338" cy="4813300"/>
            </a:xfrm>
            <a:custGeom>
              <a:avLst/>
              <a:gdLst/>
              <a:ahLst/>
              <a:cxnLst/>
              <a:rect l="0" t="0" r="r" b="b"/>
              <a:pathLst>
                <a:path w="1369" h="1012">
                  <a:moveTo>
                    <a:pt x="845" y="1012"/>
                  </a:moveTo>
                  <a:cubicBezTo>
                    <a:pt x="1043" y="967"/>
                    <a:pt x="1369" y="853"/>
                    <a:pt x="1263" y="588"/>
                  </a:cubicBezTo>
                  <a:cubicBezTo>
                    <a:pt x="1164" y="340"/>
                    <a:pt x="861" y="107"/>
                    <a:pt x="602" y="49"/>
                  </a:cubicBezTo>
                  <a:cubicBezTo>
                    <a:pt x="383" y="0"/>
                    <a:pt x="135" y="97"/>
                    <a:pt x="0" y="28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8" name="Freeform 9"/>
            <p:cNvSpPr/>
            <p:nvPr/>
          </p:nvSpPr>
          <p:spPr bwMode="auto">
            <a:xfrm>
              <a:off x="1528763" y="6207125"/>
              <a:ext cx="717550" cy="646113"/>
            </a:xfrm>
            <a:custGeom>
              <a:avLst/>
              <a:gdLst/>
              <a:ahLst/>
              <a:cxnLst/>
              <a:rect l="0" t="0" r="r" b="b"/>
              <a:pathLst>
                <a:path w="151" h="136">
                  <a:moveTo>
                    <a:pt x="0" y="0"/>
                  </a:moveTo>
                  <a:cubicBezTo>
                    <a:pt x="45" y="52"/>
                    <a:pt x="97" y="99"/>
                    <a:pt x="151" y="13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79" name="Freeform 10"/>
            <p:cNvSpPr/>
            <p:nvPr/>
          </p:nvSpPr>
          <p:spPr bwMode="auto">
            <a:xfrm>
              <a:off x="1524000" y="1806575"/>
              <a:ext cx="6753225" cy="5046663"/>
            </a:xfrm>
            <a:custGeom>
              <a:avLst/>
              <a:gdLst/>
              <a:ahLst/>
              <a:cxnLst/>
              <a:rect l="0" t="0" r="r" b="b"/>
              <a:pathLst>
                <a:path w="1420" h="1061">
                  <a:moveTo>
                    <a:pt x="1034" y="1061"/>
                  </a:moveTo>
                  <a:cubicBezTo>
                    <a:pt x="1148" y="1019"/>
                    <a:pt x="1283" y="957"/>
                    <a:pt x="1345" y="845"/>
                  </a:cubicBezTo>
                  <a:cubicBezTo>
                    <a:pt x="1420" y="710"/>
                    <a:pt x="1338" y="570"/>
                    <a:pt x="1249" y="466"/>
                  </a:cubicBezTo>
                  <a:cubicBezTo>
                    <a:pt x="1068" y="253"/>
                    <a:pt x="816" y="57"/>
                    <a:pt x="530" y="23"/>
                  </a:cubicBezTo>
                  <a:cubicBezTo>
                    <a:pt x="336" y="0"/>
                    <a:pt x="140" y="87"/>
                    <a:pt x="0" y="22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80" name="Freeform 11"/>
            <p:cNvSpPr/>
            <p:nvPr/>
          </p:nvSpPr>
          <p:spPr bwMode="auto">
            <a:xfrm>
              <a:off x="1524000" y="669925"/>
              <a:ext cx="8797925" cy="6183313"/>
            </a:xfrm>
            <a:custGeom>
              <a:avLst/>
              <a:gdLst/>
              <a:ahLst/>
              <a:cxnLst/>
              <a:rect l="0" t="0" r="r" b="b"/>
              <a:pathLst>
                <a:path w="1850" h="1300">
                  <a:moveTo>
                    <a:pt x="1552" y="1300"/>
                  </a:moveTo>
                  <a:cubicBezTo>
                    <a:pt x="1850" y="1019"/>
                    <a:pt x="1504" y="652"/>
                    <a:pt x="1288" y="447"/>
                  </a:cubicBezTo>
                  <a:cubicBezTo>
                    <a:pt x="1085" y="255"/>
                    <a:pt x="838" y="90"/>
                    <a:pt x="559" y="37"/>
                  </a:cubicBezTo>
                  <a:cubicBezTo>
                    <a:pt x="364" y="0"/>
                    <a:pt x="171" y="40"/>
                    <a:pt x="0" y="131"/>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1" name="Freeform 12"/>
            <p:cNvSpPr/>
            <p:nvPr/>
          </p:nvSpPr>
          <p:spPr bwMode="auto">
            <a:xfrm>
              <a:off x="1524000" y="119063"/>
              <a:ext cx="9555163" cy="6734175"/>
            </a:xfrm>
            <a:custGeom>
              <a:avLst/>
              <a:gdLst/>
              <a:ahLst/>
              <a:cxnLst/>
              <a:rect l="0" t="0" r="r" b="b"/>
              <a:pathLst>
                <a:path w="2009" h="1416">
                  <a:moveTo>
                    <a:pt x="1725" y="1416"/>
                  </a:moveTo>
                  <a:cubicBezTo>
                    <a:pt x="2009" y="1117"/>
                    <a:pt x="1728" y="785"/>
                    <a:pt x="1492" y="565"/>
                  </a:cubicBezTo>
                  <a:cubicBezTo>
                    <a:pt x="1248" y="339"/>
                    <a:pt x="961" y="143"/>
                    <a:pt x="635" y="61"/>
                  </a:cubicBezTo>
                  <a:cubicBezTo>
                    <a:pt x="392" y="0"/>
                    <a:pt x="190" y="18"/>
                    <a:pt x="0" y="10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2" name="Freeform 13"/>
            <p:cNvSpPr/>
            <p:nvPr/>
          </p:nvSpPr>
          <p:spPr bwMode="auto">
            <a:xfrm>
              <a:off x="5419725" y="4763"/>
              <a:ext cx="5216525" cy="5368925"/>
            </a:xfrm>
            <a:custGeom>
              <a:avLst/>
              <a:gdLst/>
              <a:ahLst/>
              <a:cxnLst/>
              <a:rect l="0" t="0" r="r" b="b"/>
              <a:pathLst>
                <a:path w="1097" h="1129">
                  <a:moveTo>
                    <a:pt x="1097" y="1129"/>
                  </a:moveTo>
                  <a:cubicBezTo>
                    <a:pt x="1031" y="909"/>
                    <a:pt x="843" y="701"/>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3" name="Freeform 15"/>
            <p:cNvSpPr/>
            <p:nvPr/>
          </p:nvSpPr>
          <p:spPr bwMode="auto">
            <a:xfrm>
              <a:off x="5813425" y="4763"/>
              <a:ext cx="4832350" cy="4822825"/>
            </a:xfrm>
            <a:custGeom>
              <a:avLst/>
              <a:gdLst/>
              <a:ahLst/>
              <a:cxnLst/>
              <a:rect l="0" t="0" r="r" b="b"/>
              <a:pathLst>
                <a:path w="1016" h="1014">
                  <a:moveTo>
                    <a:pt x="1016" y="1014"/>
                  </a:moveTo>
                  <a:cubicBezTo>
                    <a:pt x="934" y="849"/>
                    <a:pt x="802" y="6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84" name="Freeform 16"/>
            <p:cNvSpPr/>
            <p:nvPr/>
          </p:nvSpPr>
          <p:spPr bwMode="auto">
            <a:xfrm>
              <a:off x="6003925" y="4763"/>
              <a:ext cx="4641850" cy="4598988"/>
            </a:xfrm>
            <a:custGeom>
              <a:avLst/>
              <a:gdLst/>
              <a:ahLst/>
              <a:cxnLst/>
              <a:rect l="0" t="0" r="r" b="b"/>
              <a:pathLst>
                <a:path w="976" h="967">
                  <a:moveTo>
                    <a:pt x="976" y="967"/>
                  </a:moveTo>
                  <a:cubicBezTo>
                    <a:pt x="894" y="822"/>
                    <a:pt x="779" y="689"/>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785" name="Freeform 17"/>
            <p:cNvSpPr/>
            <p:nvPr/>
          </p:nvSpPr>
          <p:spPr bwMode="auto">
            <a:xfrm>
              <a:off x="6203950" y="0"/>
              <a:ext cx="4441825" cy="4237038"/>
            </a:xfrm>
            <a:custGeom>
              <a:avLst/>
              <a:gdLst/>
              <a:ahLst/>
              <a:cxnLst/>
              <a:rect l="0" t="0" r="r" b="b"/>
              <a:pathLst>
                <a:path w="934" h="891">
                  <a:moveTo>
                    <a:pt x="934" y="891"/>
                  </a:moveTo>
                  <a:cubicBezTo>
                    <a:pt x="863" y="783"/>
                    <a:pt x="778" y="684"/>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6" name="Freeform 18"/>
            <p:cNvSpPr/>
            <p:nvPr/>
          </p:nvSpPr>
          <p:spPr bwMode="auto">
            <a:xfrm>
              <a:off x="6456363" y="4763"/>
              <a:ext cx="4179888" cy="3986213"/>
            </a:xfrm>
            <a:custGeom>
              <a:avLst/>
              <a:gdLst/>
              <a:ahLst/>
              <a:cxnLst/>
              <a:rect l="0" t="0" r="r" b="b"/>
              <a:pathLst>
                <a:path w="879" h="838">
                  <a:moveTo>
                    <a:pt x="879" y="838"/>
                  </a:moveTo>
                  <a:cubicBezTo>
                    <a:pt x="821" y="755"/>
                    <a:pt x="756" y="679"/>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7" name="Freeform 19"/>
            <p:cNvSpPr/>
            <p:nvPr/>
          </p:nvSpPr>
          <p:spPr bwMode="auto">
            <a:xfrm>
              <a:off x="6869113" y="4763"/>
              <a:ext cx="3776663" cy="3838575"/>
            </a:xfrm>
            <a:custGeom>
              <a:avLst/>
              <a:gdLst/>
              <a:ahLst/>
              <a:cxnLst/>
              <a:rect l="0" t="0" r="r" b="b"/>
              <a:pathLst>
                <a:path w="794" h="807">
                  <a:moveTo>
                    <a:pt x="794" y="807"/>
                  </a:moveTo>
                  <a:cubicBezTo>
                    <a:pt x="745" y="739"/>
                    <a:pt x="695" y="676"/>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8" name="Freeform 20"/>
            <p:cNvSpPr/>
            <p:nvPr/>
          </p:nvSpPr>
          <p:spPr bwMode="auto">
            <a:xfrm>
              <a:off x="8758238" y="4763"/>
              <a:ext cx="1887538" cy="1355725"/>
            </a:xfrm>
            <a:custGeom>
              <a:avLst/>
              <a:gdLst/>
              <a:ahLst/>
              <a:cxnLst/>
              <a:rect l="0" t="0" r="r" b="b"/>
              <a:pathLst>
                <a:path w="397" h="285">
                  <a:moveTo>
                    <a:pt x="397" y="285"/>
                  </a:moveTo>
                  <a:cubicBezTo>
                    <a:pt x="270" y="182"/>
                    <a:pt x="138" y="8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9" name="Freeform 21"/>
            <p:cNvSpPr/>
            <p:nvPr/>
          </p:nvSpPr>
          <p:spPr bwMode="auto">
            <a:xfrm>
              <a:off x="9223375" y="9525"/>
              <a:ext cx="1422400" cy="1108075"/>
            </a:xfrm>
            <a:custGeom>
              <a:avLst/>
              <a:gdLst/>
              <a:ahLst/>
              <a:cxnLst/>
              <a:rect l="0" t="0" r="r" b="b"/>
              <a:pathLst>
                <a:path w="299" h="233">
                  <a:moveTo>
                    <a:pt x="299" y="233"/>
                  </a:moveTo>
                  <a:cubicBezTo>
                    <a:pt x="197" y="145"/>
                    <a:pt x="97" y="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0" name="Freeform 22"/>
            <p:cNvSpPr/>
            <p:nvPr/>
          </p:nvSpPr>
          <p:spPr bwMode="auto">
            <a:xfrm>
              <a:off x="10009188" y="4763"/>
              <a:ext cx="636588" cy="361950"/>
            </a:xfrm>
            <a:custGeom>
              <a:avLst/>
              <a:gdLst/>
              <a:ahLst/>
              <a:cxnLst/>
              <a:rect l="0" t="0" r="r" b="b"/>
              <a:pathLst>
                <a:path w="134" h="76">
                  <a:moveTo>
                    <a:pt x="0" y="0"/>
                  </a:moveTo>
                  <a:cubicBezTo>
                    <a:pt x="45" y="25"/>
                    <a:pt x="89" y="50"/>
                    <a:pt x="134" y="7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 name="Group 6"/>
          <p:cNvGrpSpPr/>
          <p:nvPr/>
        </p:nvGrpSpPr>
        <p:grpSpPr>
          <a:xfrm>
            <a:off x="2403476" y="1158902"/>
            <a:ext cx="4317684" cy="4537816"/>
            <a:chOff x="2403476" y="1158902"/>
            <a:chExt cx="4317684" cy="4537816"/>
          </a:xfrm>
        </p:grpSpPr>
        <p:sp>
          <p:nvSpPr>
            <p:cNvPr id="28" name="Rectangle 27"/>
            <p:cNvSpPr/>
            <p:nvPr/>
          </p:nvSpPr>
          <p:spPr>
            <a:xfrm>
              <a:off x="2403476" y="1158902"/>
              <a:ext cx="4317684"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2403476" y="1963574"/>
              <a:ext cx="4317684" cy="33844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3" name="Isosceles Triangle 28"/>
            <p:cNvSpPr/>
            <p:nvPr/>
          </p:nvSpPr>
          <p:spPr>
            <a:xfrm rot="10800000">
              <a:off x="4358702" y="5345655"/>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2479148" y="2028827"/>
            <a:ext cx="4162952" cy="1732474"/>
          </a:xfrm>
        </p:spPr>
        <p:txBody>
          <a:bodyPr bIns="0" anchor="b">
            <a:normAutofit/>
          </a:bodyPr>
          <a:lstStyle>
            <a:lvl1pPr algn="ctr">
              <a:defRPr sz="36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2479148" y="3843338"/>
            <a:ext cx="4162952" cy="1426097"/>
          </a:xfrm>
        </p:spPr>
        <p:txBody>
          <a:bodyPr tIns="0">
            <a:normAutofit/>
          </a:bodyPr>
          <a:lstStyle>
            <a:lvl1pPr marL="0" indent="0" algn="ctr">
              <a:buNone/>
              <a:defRPr sz="1600">
                <a:solidFill>
                  <a:srgbClr val="FFFEFF"/>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40080" y="320040"/>
            <a:ext cx="2743200" cy="320040"/>
          </a:xfrm>
        </p:spPr>
        <p:txBody>
          <a:bodyPr/>
          <a:lstStyle/>
          <a:p>
            <a:fld id="{EC874453-572B-46C0-842E-63BDE19CDF5B}" type="datetimeFigureOut">
              <a:rPr lang="en-US" smtClean="0"/>
              <a:pPr/>
              <a:t>10/24/20</a:t>
            </a:fld>
            <a:endParaRPr lang="en-US" dirty="0"/>
          </a:p>
        </p:txBody>
      </p:sp>
      <p:sp>
        <p:nvSpPr>
          <p:cNvPr id="5" name="Footer Placeholder 4"/>
          <p:cNvSpPr>
            <a:spLocks noGrp="1"/>
          </p:cNvSpPr>
          <p:nvPr>
            <p:ph type="ftr" sz="quarter" idx="11"/>
          </p:nvPr>
        </p:nvSpPr>
        <p:spPr>
          <a:xfrm>
            <a:off x="640080" y="6227064"/>
            <a:ext cx="7854696"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7808976" y="320040"/>
            <a:ext cx="685800" cy="320040"/>
          </a:xfrm>
        </p:spPr>
        <p:txBody>
          <a:bodyPr/>
          <a:lstStyle/>
          <a:p>
            <a:fld id="{35F87596-FB9D-4AD6-9D9E-BDBBA1FE3BA0}" type="slidenum">
              <a:rPr lang="en-US" smtClean="0"/>
              <a:pPr/>
              <a:t>‹#›</a:t>
            </a:fld>
            <a:endParaRPr lang="en-US" dirty="0"/>
          </a:p>
        </p:txBody>
      </p:sp>
    </p:spTree>
    <p:extLst>
      <p:ext uri="{BB962C8B-B14F-4D97-AF65-F5344CB8AC3E}">
        <p14:creationId xmlns:p14="http://schemas.microsoft.com/office/powerpoint/2010/main" val="2985328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41" name="Group 40"/>
          <p:cNvGrpSpPr/>
          <p:nvPr/>
        </p:nvGrpSpPr>
        <p:grpSpPr>
          <a:xfrm>
            <a:off x="-286226" y="0"/>
            <a:ext cx="9421759" cy="6858001"/>
            <a:chOff x="1243013" y="0"/>
            <a:chExt cx="9402763" cy="6858001"/>
          </a:xfrm>
        </p:grpSpPr>
        <p:sp>
          <p:nvSpPr>
            <p:cNvPr id="42"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7"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8"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8"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9"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1"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2" name="Group 61"/>
          <p:cNvGrpSpPr/>
          <p:nvPr/>
        </p:nvGrpSpPr>
        <p:grpSpPr>
          <a:xfrm>
            <a:off x="640080" y="1699589"/>
            <a:ext cx="3286552" cy="3470421"/>
            <a:chOff x="640080" y="1699589"/>
            <a:chExt cx="3286552" cy="3470421"/>
          </a:xfrm>
        </p:grpSpPr>
        <p:sp>
          <p:nvSpPr>
            <p:cNvPr id="63" name="Rectangle 62"/>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 name="Rectangle 64"/>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19952" y="2355068"/>
            <a:ext cx="3122163" cy="2459808"/>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4423014" y="804029"/>
            <a:ext cx="4091674" cy="24593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20283" y="3585104"/>
            <a:ext cx="4094404" cy="24706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40080" y="320040"/>
            <a:ext cx="2743200" cy="320040"/>
          </a:xfrm>
        </p:spPr>
        <p:txBody>
          <a:bodyPr/>
          <a:lstStyle/>
          <a:p>
            <a:fld id="{EC874453-572B-46C0-842E-63BDE19CDF5B}" type="datetimeFigureOut">
              <a:rPr lang="en-US" smtClean="0"/>
              <a:pPr/>
              <a:t>10/24/20</a:t>
            </a:fld>
            <a:endParaRPr lang="en-US" dirty="0"/>
          </a:p>
        </p:txBody>
      </p:sp>
      <p:sp>
        <p:nvSpPr>
          <p:cNvPr id="6" name="Footer Placeholder 5"/>
          <p:cNvSpPr>
            <a:spLocks noGrp="1"/>
          </p:cNvSpPr>
          <p:nvPr>
            <p:ph type="ftr" sz="quarter" idx="11"/>
          </p:nvPr>
        </p:nvSpPr>
        <p:spPr>
          <a:xfrm>
            <a:off x="640080" y="6227064"/>
            <a:ext cx="7854696" cy="320040"/>
          </a:xfrm>
        </p:spPr>
        <p:txBody>
          <a:bodyPr/>
          <a:lstStyle/>
          <a:p>
            <a:endParaRPr lang="en-US" dirty="0"/>
          </a:p>
        </p:txBody>
      </p:sp>
      <p:sp>
        <p:nvSpPr>
          <p:cNvPr id="7" name="Slide Number Placeholder 6"/>
          <p:cNvSpPr>
            <a:spLocks noGrp="1"/>
          </p:cNvSpPr>
          <p:nvPr>
            <p:ph type="sldNum" sz="quarter" idx="12"/>
          </p:nvPr>
        </p:nvSpPr>
        <p:spPr>
          <a:xfrm>
            <a:off x="7808976" y="320040"/>
            <a:ext cx="685800" cy="320040"/>
          </a:xfrm>
        </p:spPr>
        <p:txBody>
          <a:bodyPr/>
          <a:lstStyle/>
          <a:p>
            <a:fld id="{35F87596-FB9D-4AD6-9D9E-BDBBA1FE3BA0}" type="slidenum">
              <a:rPr lang="en-US" smtClean="0"/>
              <a:pPr/>
              <a:t>‹#›</a:t>
            </a:fld>
            <a:endParaRPr lang="en-US" dirty="0"/>
          </a:p>
        </p:txBody>
      </p:sp>
    </p:spTree>
    <p:extLst>
      <p:ext uri="{BB962C8B-B14F-4D97-AF65-F5344CB8AC3E}">
        <p14:creationId xmlns:p14="http://schemas.microsoft.com/office/powerpoint/2010/main" val="2979742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8" name="Group 37"/>
          <p:cNvGrpSpPr/>
          <p:nvPr/>
        </p:nvGrpSpPr>
        <p:grpSpPr>
          <a:xfrm>
            <a:off x="-286226" y="0"/>
            <a:ext cx="9421759" cy="6858001"/>
            <a:chOff x="1243013" y="0"/>
            <a:chExt cx="9402763" cy="6858001"/>
          </a:xfrm>
        </p:grpSpPr>
        <p:sp>
          <p:nvSpPr>
            <p:cNvPr id="39"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5"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6"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640080" y="1699589"/>
            <a:ext cx="3286552" cy="3470421"/>
            <a:chOff x="640080" y="1699589"/>
            <a:chExt cx="3286552" cy="3470421"/>
          </a:xfrm>
        </p:grpSpPr>
        <p:sp>
          <p:nvSpPr>
            <p:cNvPr id="60" name="Rectangle 59"/>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19952" y="2355848"/>
            <a:ext cx="3122163" cy="2459028"/>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4706612" y="802200"/>
            <a:ext cx="3805123" cy="685800"/>
          </a:xfrm>
        </p:spPr>
        <p:txBody>
          <a:bodyPr anchor="ctr">
            <a:noAutofit/>
          </a:bodyPr>
          <a:lstStyle>
            <a:lvl1pPr marL="0" indent="0" algn="l">
              <a:lnSpc>
                <a:spcPct val="100000"/>
              </a:lnSpc>
              <a:buNone/>
              <a:defRPr sz="18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06636" y="1487999"/>
            <a:ext cx="3804674" cy="1775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95010" y="3585518"/>
            <a:ext cx="3819675" cy="685800"/>
          </a:xfrm>
        </p:spPr>
        <p:txBody>
          <a:bodyPr anchor="ctr">
            <a:noAutofit/>
          </a:bodyPr>
          <a:lstStyle>
            <a:lvl1pPr marL="0" indent="0" algn="l">
              <a:lnSpc>
                <a:spcPct val="100000"/>
              </a:lnSpc>
              <a:buNone/>
              <a:defRPr sz="18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95010" y="4270332"/>
            <a:ext cx="3819675" cy="17854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40080" y="320040"/>
            <a:ext cx="2743200" cy="320040"/>
          </a:xfrm>
        </p:spPr>
        <p:txBody>
          <a:bodyPr/>
          <a:lstStyle/>
          <a:p>
            <a:fld id="{EC874453-572B-46C0-842E-63BDE19CDF5B}" type="datetimeFigureOut">
              <a:rPr lang="en-US" smtClean="0"/>
              <a:pPr/>
              <a:t>10/24/20</a:t>
            </a:fld>
            <a:endParaRPr lang="en-US" dirty="0"/>
          </a:p>
        </p:txBody>
      </p:sp>
      <p:sp>
        <p:nvSpPr>
          <p:cNvPr id="8" name="Footer Placeholder 7"/>
          <p:cNvSpPr>
            <a:spLocks noGrp="1"/>
          </p:cNvSpPr>
          <p:nvPr>
            <p:ph type="ftr" sz="quarter" idx="11"/>
          </p:nvPr>
        </p:nvSpPr>
        <p:spPr>
          <a:xfrm>
            <a:off x="640080" y="6227064"/>
            <a:ext cx="7854696" cy="320040"/>
          </a:xfrm>
        </p:spPr>
        <p:txBody>
          <a:bodyPr/>
          <a:lstStyle/>
          <a:p>
            <a:endParaRPr lang="en-US" dirty="0"/>
          </a:p>
        </p:txBody>
      </p:sp>
      <p:sp>
        <p:nvSpPr>
          <p:cNvPr id="9" name="Slide Number Placeholder 8"/>
          <p:cNvSpPr>
            <a:spLocks noGrp="1"/>
          </p:cNvSpPr>
          <p:nvPr>
            <p:ph type="sldNum" sz="quarter" idx="12"/>
          </p:nvPr>
        </p:nvSpPr>
        <p:spPr>
          <a:xfrm>
            <a:off x="7808976" y="320040"/>
            <a:ext cx="685800" cy="320040"/>
          </a:xfrm>
        </p:spPr>
        <p:txBody>
          <a:bodyPr/>
          <a:lstStyle/>
          <a:p>
            <a:fld id="{35F87596-FB9D-4AD6-9D9E-BDBBA1FE3BA0}" type="slidenum">
              <a:rPr lang="en-US" smtClean="0"/>
              <a:pPr/>
              <a:t>‹#›</a:t>
            </a:fld>
            <a:endParaRPr lang="en-US" dirty="0"/>
          </a:p>
        </p:txBody>
      </p:sp>
    </p:spTree>
    <p:extLst>
      <p:ext uri="{BB962C8B-B14F-4D97-AF65-F5344CB8AC3E}">
        <p14:creationId xmlns:p14="http://schemas.microsoft.com/office/powerpoint/2010/main" val="1894782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6" name="Group 75"/>
          <p:cNvGrpSpPr/>
          <p:nvPr/>
        </p:nvGrpSpPr>
        <p:grpSpPr>
          <a:xfrm>
            <a:off x="-286226" y="0"/>
            <a:ext cx="9421759" cy="6858001"/>
            <a:chOff x="1243013" y="0"/>
            <a:chExt cx="9402763" cy="6858001"/>
          </a:xfrm>
        </p:grpSpPr>
        <p:sp>
          <p:nvSpPr>
            <p:cNvPr id="77"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4"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40" name="Group 39"/>
          <p:cNvGrpSpPr/>
          <p:nvPr/>
        </p:nvGrpSpPr>
        <p:grpSpPr>
          <a:xfrm>
            <a:off x="640080" y="1699589"/>
            <a:ext cx="3286552" cy="3470421"/>
            <a:chOff x="640080" y="1699589"/>
            <a:chExt cx="3286552" cy="3470421"/>
          </a:xfrm>
        </p:grpSpPr>
        <p:sp>
          <p:nvSpPr>
            <p:cNvPr id="41" name="Rectangle 40"/>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 name="Rectangle 42"/>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25554" y="2349924"/>
            <a:ext cx="3112047" cy="246495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C874453-572B-46C0-842E-63BDE19CDF5B}" type="datetimeFigureOut">
              <a:rPr lang="en-US" smtClean="0"/>
              <a:pPr/>
              <a:t>10/24/20</a:t>
            </a:fld>
            <a:endParaRPr lang="en-US" dirty="0"/>
          </a:p>
        </p:txBody>
      </p:sp>
      <p:sp>
        <p:nvSpPr>
          <p:cNvPr id="4" name="Footer Placeholder 3"/>
          <p:cNvSpPr>
            <a:spLocks noGrp="1"/>
          </p:cNvSpPr>
          <p:nvPr>
            <p:ph type="ftr" sz="quarter" idx="11"/>
          </p:nvPr>
        </p:nvSpPr>
        <p:spPr>
          <a:xfrm>
            <a:off x="640080" y="6227064"/>
            <a:ext cx="7854696" cy="320040"/>
          </a:xfrm>
        </p:spPr>
        <p:txBody>
          <a:bodyPr/>
          <a:lstStyle/>
          <a:p>
            <a:endParaRPr lang="en-US" dirty="0"/>
          </a:p>
        </p:txBody>
      </p:sp>
      <p:sp>
        <p:nvSpPr>
          <p:cNvPr id="5" name="Slide Number Placeholder 4"/>
          <p:cNvSpPr>
            <a:spLocks noGrp="1"/>
          </p:cNvSpPr>
          <p:nvPr>
            <p:ph type="sldNum" sz="quarter" idx="12"/>
          </p:nvPr>
        </p:nvSpPr>
        <p:spPr/>
        <p:txBody>
          <a:bodyPr/>
          <a:lstStyle/>
          <a:p>
            <a:fld id="{35F87596-FB9D-4AD6-9D9E-BDBBA1FE3BA0}" type="slidenum">
              <a:rPr lang="en-US" smtClean="0"/>
              <a:pPr/>
              <a:t>‹#›</a:t>
            </a:fld>
            <a:endParaRPr lang="en-US" dirty="0"/>
          </a:p>
        </p:txBody>
      </p:sp>
    </p:spTree>
    <p:extLst>
      <p:ext uri="{BB962C8B-B14F-4D97-AF65-F5344CB8AC3E}">
        <p14:creationId xmlns:p14="http://schemas.microsoft.com/office/powerpoint/2010/main" val="2673237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40080" y="320040"/>
            <a:ext cx="2743200" cy="320040"/>
          </a:xfrm>
        </p:spPr>
        <p:txBody>
          <a:bodyPr/>
          <a:lstStyle/>
          <a:p>
            <a:fld id="{EC874453-572B-46C0-842E-63BDE19CDF5B}" type="datetimeFigureOut">
              <a:rPr lang="en-US" smtClean="0"/>
              <a:pPr/>
              <a:t>10/24/20</a:t>
            </a:fld>
            <a:endParaRPr lang="en-US" dirty="0"/>
          </a:p>
        </p:txBody>
      </p:sp>
      <p:sp>
        <p:nvSpPr>
          <p:cNvPr id="3" name="Footer Placeholder 2"/>
          <p:cNvSpPr>
            <a:spLocks noGrp="1"/>
          </p:cNvSpPr>
          <p:nvPr>
            <p:ph type="ftr" sz="quarter" idx="11"/>
          </p:nvPr>
        </p:nvSpPr>
        <p:spPr>
          <a:xfrm>
            <a:off x="640080" y="6227064"/>
            <a:ext cx="7854696" cy="320040"/>
          </a:xfrm>
        </p:spPr>
        <p:txBody>
          <a:bodyPr/>
          <a:lstStyle/>
          <a:p>
            <a:endParaRPr lang="en-US" dirty="0"/>
          </a:p>
        </p:txBody>
      </p:sp>
      <p:sp>
        <p:nvSpPr>
          <p:cNvPr id="4" name="Slide Number Placeholder 3"/>
          <p:cNvSpPr>
            <a:spLocks noGrp="1"/>
          </p:cNvSpPr>
          <p:nvPr>
            <p:ph type="sldNum" sz="quarter" idx="12"/>
          </p:nvPr>
        </p:nvSpPr>
        <p:spPr>
          <a:xfrm>
            <a:off x="7808976" y="320040"/>
            <a:ext cx="685800" cy="320040"/>
          </a:xfrm>
        </p:spPr>
        <p:txBody>
          <a:bodyPr/>
          <a:lstStyle/>
          <a:p>
            <a:fld id="{35F87596-FB9D-4AD6-9D9E-BDBBA1FE3BA0}" type="slidenum">
              <a:rPr lang="en-US" smtClean="0"/>
              <a:pPr/>
              <a:t>‹#›</a:t>
            </a:fld>
            <a:endParaRPr lang="en-US" dirty="0"/>
          </a:p>
        </p:txBody>
      </p:sp>
    </p:spTree>
    <p:extLst>
      <p:ext uri="{BB962C8B-B14F-4D97-AF65-F5344CB8AC3E}">
        <p14:creationId xmlns:p14="http://schemas.microsoft.com/office/powerpoint/2010/main" val="3385416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7" name="Group 86"/>
          <p:cNvGrpSpPr/>
          <p:nvPr/>
        </p:nvGrpSpPr>
        <p:grpSpPr>
          <a:xfrm>
            <a:off x="-286226" y="0"/>
            <a:ext cx="9421759" cy="6858001"/>
            <a:chOff x="1243013" y="0"/>
            <a:chExt cx="9402763" cy="6858001"/>
          </a:xfrm>
        </p:grpSpPr>
        <p:sp>
          <p:nvSpPr>
            <p:cNvPr id="88"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2"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4"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2"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4"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05"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42" name="Group 41"/>
          <p:cNvGrpSpPr/>
          <p:nvPr/>
        </p:nvGrpSpPr>
        <p:grpSpPr>
          <a:xfrm>
            <a:off x="640080" y="1699589"/>
            <a:ext cx="3286552" cy="3470421"/>
            <a:chOff x="640080" y="1699589"/>
            <a:chExt cx="3286552" cy="3470421"/>
          </a:xfrm>
        </p:grpSpPr>
        <p:sp>
          <p:nvSpPr>
            <p:cNvPr id="43" name="Rectangle 42"/>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 name="Rectangle 44"/>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25554" y="2349924"/>
            <a:ext cx="3112047" cy="1225399"/>
          </a:xfrm>
        </p:spPr>
        <p:txBody>
          <a:bodyPr bIns="0" anchor="b">
            <a:noAutofit/>
          </a:bodyPr>
          <a:lstStyle>
            <a:lvl1pPr algn="ctr">
              <a:defRPr sz="28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4415686" y="801390"/>
            <a:ext cx="4095643" cy="524949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5554" y="3575324"/>
            <a:ext cx="3112047" cy="1239552"/>
          </a:xfrm>
        </p:spPr>
        <p:txBody>
          <a:bodyPr>
            <a:normAutofit/>
          </a:bodyPr>
          <a:lstStyle>
            <a:lvl1pPr marL="0" indent="0" algn="ctr">
              <a:buNone/>
              <a:defRPr sz="1400">
                <a:solidFill>
                  <a:srgbClr val="FFFEFF"/>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C874453-572B-46C0-842E-63BDE19CDF5B}" type="datetimeFigureOut">
              <a:rPr lang="en-US" smtClean="0"/>
              <a:pPr/>
              <a:t>10/24/20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F87596-FB9D-4AD6-9D9E-BDBBA1FE3BA0}" type="slidenum">
              <a:rPr lang="en-US" smtClean="0"/>
              <a:pPr/>
              <a:t>‹#›</a:t>
            </a:fld>
            <a:endParaRPr lang="en-US" dirty="0"/>
          </a:p>
        </p:txBody>
      </p:sp>
    </p:spTree>
    <p:extLst>
      <p:ext uri="{BB962C8B-B14F-4D97-AF65-F5344CB8AC3E}">
        <p14:creationId xmlns:p14="http://schemas.microsoft.com/office/powerpoint/2010/main" val="2053178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429" name="Group 428"/>
          <p:cNvGrpSpPr/>
          <p:nvPr/>
        </p:nvGrpSpPr>
        <p:grpSpPr>
          <a:xfrm>
            <a:off x="0" y="0"/>
            <a:ext cx="9555163" cy="6853238"/>
            <a:chOff x="1524000" y="0"/>
            <a:chExt cx="9555163" cy="6853238"/>
          </a:xfrm>
        </p:grpSpPr>
        <p:sp>
          <p:nvSpPr>
            <p:cNvPr id="430" name="Freeform 6"/>
            <p:cNvSpPr/>
            <p:nvPr/>
          </p:nvSpPr>
          <p:spPr bwMode="auto">
            <a:xfrm>
              <a:off x="1524000" y="1331913"/>
              <a:ext cx="7837488" cy="5521325"/>
            </a:xfrm>
            <a:custGeom>
              <a:avLst/>
              <a:gdLst/>
              <a:ahLst/>
              <a:cxnLst/>
              <a:rect l="0" t="0" r="r" b="b"/>
              <a:pathLst>
                <a:path w="1648" h="1161">
                  <a:moveTo>
                    <a:pt x="1362" y="1161"/>
                  </a:moveTo>
                  <a:cubicBezTo>
                    <a:pt x="1648" y="920"/>
                    <a:pt x="1283" y="505"/>
                    <a:pt x="1097" y="326"/>
                  </a:cubicBezTo>
                  <a:cubicBezTo>
                    <a:pt x="926" y="162"/>
                    <a:pt x="709" y="35"/>
                    <a:pt x="470" y="14"/>
                  </a:cubicBezTo>
                  <a:cubicBezTo>
                    <a:pt x="315" y="0"/>
                    <a:pt x="142" y="49"/>
                    <a:pt x="0" y="138"/>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1" name="Freeform 7"/>
            <p:cNvSpPr/>
            <p:nvPr/>
          </p:nvSpPr>
          <p:spPr bwMode="auto">
            <a:xfrm>
              <a:off x="1524000" y="5564188"/>
              <a:ext cx="1412875" cy="1284288"/>
            </a:xfrm>
            <a:custGeom>
              <a:avLst/>
              <a:gdLst/>
              <a:ahLst/>
              <a:cxnLst/>
              <a:rect l="0" t="0" r="r" b="b"/>
              <a:pathLst>
                <a:path w="297" h="270">
                  <a:moveTo>
                    <a:pt x="0" y="0"/>
                  </a:moveTo>
                  <a:cubicBezTo>
                    <a:pt x="73" y="119"/>
                    <a:pt x="186" y="220"/>
                    <a:pt x="297" y="27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2" name="Freeform 8"/>
            <p:cNvSpPr/>
            <p:nvPr/>
          </p:nvSpPr>
          <p:spPr bwMode="auto">
            <a:xfrm>
              <a:off x="1524000" y="2030413"/>
              <a:ext cx="6510338" cy="4813300"/>
            </a:xfrm>
            <a:custGeom>
              <a:avLst/>
              <a:gdLst/>
              <a:ahLst/>
              <a:cxnLst/>
              <a:rect l="0" t="0" r="r" b="b"/>
              <a:pathLst>
                <a:path w="1369" h="1012">
                  <a:moveTo>
                    <a:pt x="845" y="1012"/>
                  </a:moveTo>
                  <a:cubicBezTo>
                    <a:pt x="1043" y="967"/>
                    <a:pt x="1369" y="853"/>
                    <a:pt x="1263" y="588"/>
                  </a:cubicBezTo>
                  <a:cubicBezTo>
                    <a:pt x="1164" y="340"/>
                    <a:pt x="861" y="107"/>
                    <a:pt x="602" y="49"/>
                  </a:cubicBezTo>
                  <a:cubicBezTo>
                    <a:pt x="383" y="0"/>
                    <a:pt x="135" y="97"/>
                    <a:pt x="0" y="28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3" name="Freeform 9"/>
            <p:cNvSpPr/>
            <p:nvPr/>
          </p:nvSpPr>
          <p:spPr bwMode="auto">
            <a:xfrm>
              <a:off x="1528763" y="6207125"/>
              <a:ext cx="717550" cy="646113"/>
            </a:xfrm>
            <a:custGeom>
              <a:avLst/>
              <a:gdLst/>
              <a:ahLst/>
              <a:cxnLst/>
              <a:rect l="0" t="0" r="r" b="b"/>
              <a:pathLst>
                <a:path w="151" h="136">
                  <a:moveTo>
                    <a:pt x="0" y="0"/>
                  </a:moveTo>
                  <a:cubicBezTo>
                    <a:pt x="45" y="52"/>
                    <a:pt x="97" y="99"/>
                    <a:pt x="151" y="13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4" name="Freeform 10"/>
            <p:cNvSpPr/>
            <p:nvPr/>
          </p:nvSpPr>
          <p:spPr bwMode="auto">
            <a:xfrm>
              <a:off x="1524000" y="1806575"/>
              <a:ext cx="6753225" cy="5046663"/>
            </a:xfrm>
            <a:custGeom>
              <a:avLst/>
              <a:gdLst/>
              <a:ahLst/>
              <a:cxnLst/>
              <a:rect l="0" t="0" r="r" b="b"/>
              <a:pathLst>
                <a:path w="1420" h="1061">
                  <a:moveTo>
                    <a:pt x="1034" y="1061"/>
                  </a:moveTo>
                  <a:cubicBezTo>
                    <a:pt x="1148" y="1019"/>
                    <a:pt x="1283" y="957"/>
                    <a:pt x="1345" y="845"/>
                  </a:cubicBezTo>
                  <a:cubicBezTo>
                    <a:pt x="1420" y="710"/>
                    <a:pt x="1338" y="570"/>
                    <a:pt x="1249" y="466"/>
                  </a:cubicBezTo>
                  <a:cubicBezTo>
                    <a:pt x="1068" y="253"/>
                    <a:pt x="816" y="57"/>
                    <a:pt x="530" y="23"/>
                  </a:cubicBezTo>
                  <a:cubicBezTo>
                    <a:pt x="336" y="0"/>
                    <a:pt x="140" y="87"/>
                    <a:pt x="0" y="22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5" name="Freeform 11"/>
            <p:cNvSpPr/>
            <p:nvPr/>
          </p:nvSpPr>
          <p:spPr bwMode="auto">
            <a:xfrm>
              <a:off x="1524000" y="669925"/>
              <a:ext cx="8797925" cy="6183313"/>
            </a:xfrm>
            <a:custGeom>
              <a:avLst/>
              <a:gdLst/>
              <a:ahLst/>
              <a:cxnLst/>
              <a:rect l="0" t="0" r="r" b="b"/>
              <a:pathLst>
                <a:path w="1850" h="1300">
                  <a:moveTo>
                    <a:pt x="1552" y="1300"/>
                  </a:moveTo>
                  <a:cubicBezTo>
                    <a:pt x="1850" y="1019"/>
                    <a:pt x="1504" y="652"/>
                    <a:pt x="1288" y="447"/>
                  </a:cubicBezTo>
                  <a:cubicBezTo>
                    <a:pt x="1085" y="255"/>
                    <a:pt x="838" y="90"/>
                    <a:pt x="559" y="37"/>
                  </a:cubicBezTo>
                  <a:cubicBezTo>
                    <a:pt x="364" y="0"/>
                    <a:pt x="171" y="40"/>
                    <a:pt x="0" y="131"/>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6" name="Freeform 12"/>
            <p:cNvSpPr/>
            <p:nvPr/>
          </p:nvSpPr>
          <p:spPr bwMode="auto">
            <a:xfrm>
              <a:off x="1524000" y="119063"/>
              <a:ext cx="9555163" cy="6734175"/>
            </a:xfrm>
            <a:custGeom>
              <a:avLst/>
              <a:gdLst/>
              <a:ahLst/>
              <a:cxnLst/>
              <a:rect l="0" t="0" r="r" b="b"/>
              <a:pathLst>
                <a:path w="2009" h="1416">
                  <a:moveTo>
                    <a:pt x="1725" y="1416"/>
                  </a:moveTo>
                  <a:cubicBezTo>
                    <a:pt x="2009" y="1117"/>
                    <a:pt x="1728" y="785"/>
                    <a:pt x="1492" y="565"/>
                  </a:cubicBezTo>
                  <a:cubicBezTo>
                    <a:pt x="1248" y="339"/>
                    <a:pt x="961" y="143"/>
                    <a:pt x="635" y="61"/>
                  </a:cubicBezTo>
                  <a:cubicBezTo>
                    <a:pt x="392" y="0"/>
                    <a:pt x="190" y="18"/>
                    <a:pt x="0" y="10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7" name="Freeform 13"/>
            <p:cNvSpPr/>
            <p:nvPr/>
          </p:nvSpPr>
          <p:spPr bwMode="auto">
            <a:xfrm>
              <a:off x="5419725" y="4763"/>
              <a:ext cx="5216525" cy="5368925"/>
            </a:xfrm>
            <a:custGeom>
              <a:avLst/>
              <a:gdLst/>
              <a:ahLst/>
              <a:cxnLst/>
              <a:rect l="0" t="0" r="r" b="b"/>
              <a:pathLst>
                <a:path w="1097" h="1129">
                  <a:moveTo>
                    <a:pt x="1097" y="1129"/>
                  </a:moveTo>
                  <a:cubicBezTo>
                    <a:pt x="1031" y="909"/>
                    <a:pt x="843" y="701"/>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8" name="Freeform 15"/>
            <p:cNvSpPr/>
            <p:nvPr/>
          </p:nvSpPr>
          <p:spPr bwMode="auto">
            <a:xfrm>
              <a:off x="5813425" y="4763"/>
              <a:ext cx="4832350" cy="4822825"/>
            </a:xfrm>
            <a:custGeom>
              <a:avLst/>
              <a:gdLst/>
              <a:ahLst/>
              <a:cxnLst/>
              <a:rect l="0" t="0" r="r" b="b"/>
              <a:pathLst>
                <a:path w="1016" h="1014">
                  <a:moveTo>
                    <a:pt x="1016" y="1014"/>
                  </a:moveTo>
                  <a:cubicBezTo>
                    <a:pt x="934" y="849"/>
                    <a:pt x="802" y="6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9" name="Freeform 16"/>
            <p:cNvSpPr/>
            <p:nvPr/>
          </p:nvSpPr>
          <p:spPr bwMode="auto">
            <a:xfrm>
              <a:off x="6003925" y="4763"/>
              <a:ext cx="4641850" cy="4598988"/>
            </a:xfrm>
            <a:custGeom>
              <a:avLst/>
              <a:gdLst/>
              <a:ahLst/>
              <a:cxnLst/>
              <a:rect l="0" t="0" r="r" b="b"/>
              <a:pathLst>
                <a:path w="976" h="967">
                  <a:moveTo>
                    <a:pt x="976" y="967"/>
                  </a:moveTo>
                  <a:cubicBezTo>
                    <a:pt x="894" y="822"/>
                    <a:pt x="779" y="689"/>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440" name="Freeform 17"/>
            <p:cNvSpPr/>
            <p:nvPr/>
          </p:nvSpPr>
          <p:spPr bwMode="auto">
            <a:xfrm>
              <a:off x="6203950" y="0"/>
              <a:ext cx="4441825" cy="4237038"/>
            </a:xfrm>
            <a:custGeom>
              <a:avLst/>
              <a:gdLst/>
              <a:ahLst/>
              <a:cxnLst/>
              <a:rect l="0" t="0" r="r" b="b"/>
              <a:pathLst>
                <a:path w="934" h="891">
                  <a:moveTo>
                    <a:pt x="934" y="891"/>
                  </a:moveTo>
                  <a:cubicBezTo>
                    <a:pt x="863" y="783"/>
                    <a:pt x="778" y="684"/>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1" name="Freeform 18"/>
            <p:cNvSpPr/>
            <p:nvPr/>
          </p:nvSpPr>
          <p:spPr bwMode="auto">
            <a:xfrm>
              <a:off x="6456363" y="4763"/>
              <a:ext cx="4179888" cy="3986213"/>
            </a:xfrm>
            <a:custGeom>
              <a:avLst/>
              <a:gdLst/>
              <a:ahLst/>
              <a:cxnLst/>
              <a:rect l="0" t="0" r="r" b="b"/>
              <a:pathLst>
                <a:path w="879" h="838">
                  <a:moveTo>
                    <a:pt x="879" y="838"/>
                  </a:moveTo>
                  <a:cubicBezTo>
                    <a:pt x="821" y="755"/>
                    <a:pt x="756" y="679"/>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2" name="Freeform 19"/>
            <p:cNvSpPr/>
            <p:nvPr/>
          </p:nvSpPr>
          <p:spPr bwMode="auto">
            <a:xfrm>
              <a:off x="6869113" y="4763"/>
              <a:ext cx="3776663" cy="3838575"/>
            </a:xfrm>
            <a:custGeom>
              <a:avLst/>
              <a:gdLst/>
              <a:ahLst/>
              <a:cxnLst/>
              <a:rect l="0" t="0" r="r" b="b"/>
              <a:pathLst>
                <a:path w="794" h="807">
                  <a:moveTo>
                    <a:pt x="794" y="807"/>
                  </a:moveTo>
                  <a:cubicBezTo>
                    <a:pt x="745" y="739"/>
                    <a:pt x="695" y="676"/>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3" name="Freeform 20"/>
            <p:cNvSpPr/>
            <p:nvPr/>
          </p:nvSpPr>
          <p:spPr bwMode="auto">
            <a:xfrm>
              <a:off x="8758238" y="4763"/>
              <a:ext cx="1887538" cy="1355725"/>
            </a:xfrm>
            <a:custGeom>
              <a:avLst/>
              <a:gdLst/>
              <a:ahLst/>
              <a:cxnLst/>
              <a:rect l="0" t="0" r="r" b="b"/>
              <a:pathLst>
                <a:path w="397" h="285">
                  <a:moveTo>
                    <a:pt x="397" y="285"/>
                  </a:moveTo>
                  <a:cubicBezTo>
                    <a:pt x="270" y="182"/>
                    <a:pt x="138" y="8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4" name="Freeform 21"/>
            <p:cNvSpPr/>
            <p:nvPr/>
          </p:nvSpPr>
          <p:spPr bwMode="auto">
            <a:xfrm>
              <a:off x="9223375" y="9525"/>
              <a:ext cx="1422400" cy="1108075"/>
            </a:xfrm>
            <a:custGeom>
              <a:avLst/>
              <a:gdLst/>
              <a:ahLst/>
              <a:cxnLst/>
              <a:rect l="0" t="0" r="r" b="b"/>
              <a:pathLst>
                <a:path w="299" h="233">
                  <a:moveTo>
                    <a:pt x="299" y="233"/>
                  </a:moveTo>
                  <a:cubicBezTo>
                    <a:pt x="197" y="145"/>
                    <a:pt x="97" y="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5" name="Freeform 22"/>
            <p:cNvSpPr/>
            <p:nvPr/>
          </p:nvSpPr>
          <p:spPr bwMode="auto">
            <a:xfrm>
              <a:off x="10009188" y="4763"/>
              <a:ext cx="636588" cy="361950"/>
            </a:xfrm>
            <a:custGeom>
              <a:avLst/>
              <a:gdLst/>
              <a:ahLst/>
              <a:cxnLst/>
              <a:rect l="0" t="0" r="r" b="b"/>
              <a:pathLst>
                <a:path w="134" h="76">
                  <a:moveTo>
                    <a:pt x="0" y="0"/>
                  </a:moveTo>
                  <a:cubicBezTo>
                    <a:pt x="45" y="25"/>
                    <a:pt x="89" y="50"/>
                    <a:pt x="134" y="7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644463" y="1698332"/>
            <a:ext cx="4357752" cy="3470420"/>
            <a:chOff x="644463" y="1698332"/>
            <a:chExt cx="4357752" cy="3470420"/>
          </a:xfrm>
        </p:grpSpPr>
        <p:sp>
          <p:nvSpPr>
            <p:cNvPr id="77" name="Rectangle 76"/>
            <p:cNvSpPr/>
            <p:nvPr/>
          </p:nvSpPr>
          <p:spPr>
            <a:xfrm>
              <a:off x="644463" y="1698332"/>
              <a:ext cx="4357752"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644463" y="2274404"/>
              <a:ext cx="43577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7" name="Isosceles Triangle 9"/>
            <p:cNvSpPr/>
            <p:nvPr/>
          </p:nvSpPr>
          <p:spPr>
            <a:xfrm rot="10800000">
              <a:off x="2665346"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5654676" y="0"/>
            <a:ext cx="3489324" cy="6858000"/>
          </a:xfrm>
          <a:solidFill>
            <a:schemeClr val="bg1">
              <a:lumMod val="65000"/>
              <a:lumOff val="3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 name="Title 1"/>
          <p:cNvSpPr>
            <a:spLocks noGrp="1"/>
          </p:cNvSpPr>
          <p:nvPr>
            <p:ph type="title"/>
          </p:nvPr>
        </p:nvSpPr>
        <p:spPr>
          <a:xfrm>
            <a:off x="723585" y="2336402"/>
            <a:ext cx="4197666" cy="1265539"/>
          </a:xfrm>
        </p:spPr>
        <p:txBody>
          <a:bodyPr bIns="0" anchor="b">
            <a:normAutofit/>
          </a:bodyPr>
          <a:lstStyle>
            <a:lvl1pPr>
              <a:defRPr sz="32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722314" y="3601941"/>
            <a:ext cx="4199254" cy="1214535"/>
          </a:xfrm>
        </p:spPr>
        <p:txBody>
          <a:bodyPr>
            <a:normAutofit/>
          </a:bodyPr>
          <a:lstStyle>
            <a:lvl1pPr marL="0" indent="0" algn="ctr">
              <a:buNone/>
              <a:defRPr sz="1400">
                <a:solidFill>
                  <a:srgbClr val="FFFEFF"/>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640080" y="320040"/>
            <a:ext cx="2743200" cy="320040"/>
          </a:xfrm>
        </p:spPr>
        <p:txBody>
          <a:bodyPr/>
          <a:lstStyle/>
          <a:p>
            <a:fld id="{EC874453-572B-46C0-842E-63BDE19CDF5B}" type="datetimeFigureOut">
              <a:rPr lang="en-US" smtClean="0"/>
              <a:pPr/>
              <a:t>10/24/20</a:t>
            </a:fld>
            <a:endParaRPr lang="en-US" dirty="0"/>
          </a:p>
        </p:txBody>
      </p:sp>
      <p:sp>
        <p:nvSpPr>
          <p:cNvPr id="6" name="Footer Placeholder 5"/>
          <p:cNvSpPr>
            <a:spLocks noGrp="1"/>
          </p:cNvSpPr>
          <p:nvPr>
            <p:ph type="ftr" sz="quarter" idx="11"/>
          </p:nvPr>
        </p:nvSpPr>
        <p:spPr>
          <a:xfrm>
            <a:off x="640080" y="6227064"/>
            <a:ext cx="4358641" cy="320040"/>
          </a:xfrm>
        </p:spPr>
        <p:txBody>
          <a:bodyPr/>
          <a:lstStyle/>
          <a:p>
            <a:endParaRPr lang="en-US" dirty="0"/>
          </a:p>
        </p:txBody>
      </p:sp>
      <p:sp>
        <p:nvSpPr>
          <p:cNvPr id="7" name="Slide Number Placeholder 6"/>
          <p:cNvSpPr>
            <a:spLocks noGrp="1"/>
          </p:cNvSpPr>
          <p:nvPr>
            <p:ph type="sldNum" sz="quarter" idx="12"/>
          </p:nvPr>
        </p:nvSpPr>
        <p:spPr>
          <a:xfrm>
            <a:off x="4315463" y="320040"/>
            <a:ext cx="685800" cy="320040"/>
          </a:xfrm>
        </p:spPr>
        <p:txBody>
          <a:bodyPr/>
          <a:lstStyle/>
          <a:p>
            <a:fld id="{35F87596-FB9D-4AD6-9D9E-BDBBA1FE3BA0}" type="slidenum">
              <a:rPr lang="en-US" smtClean="0"/>
              <a:pPr/>
              <a:t>‹#›</a:t>
            </a:fld>
            <a:endParaRPr lang="en-US" dirty="0"/>
          </a:p>
        </p:txBody>
      </p:sp>
    </p:spTree>
    <p:extLst>
      <p:ext uri="{BB962C8B-B14F-4D97-AF65-F5344CB8AC3E}">
        <p14:creationId xmlns:p14="http://schemas.microsoft.com/office/powerpoint/2010/main" val="3186859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5554" y="2349925"/>
            <a:ext cx="3112047" cy="2464952"/>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415687" y="794719"/>
            <a:ext cx="4079089"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0080" y="320040"/>
            <a:ext cx="27432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EC874453-572B-46C0-842E-63BDE19CDF5B}" type="datetimeFigureOut">
              <a:rPr lang="en-US" smtClean="0"/>
              <a:pPr/>
              <a:t>10/24/20</a:t>
            </a:fld>
            <a:endParaRPr lang="en-US" dirty="0"/>
          </a:p>
        </p:txBody>
      </p:sp>
      <p:sp>
        <p:nvSpPr>
          <p:cNvPr id="5" name="Footer Placeholder 4"/>
          <p:cNvSpPr>
            <a:spLocks noGrp="1"/>
          </p:cNvSpPr>
          <p:nvPr>
            <p:ph type="ftr" sz="quarter" idx="3"/>
          </p:nvPr>
        </p:nvSpPr>
        <p:spPr>
          <a:xfrm>
            <a:off x="640080" y="6227064"/>
            <a:ext cx="7854696"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808976" y="320040"/>
            <a:ext cx="6858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35F87596-FB9D-4AD6-9D9E-BDBBA1FE3BA0}" type="slidenum">
              <a:rPr lang="en-US" smtClean="0"/>
              <a:pPr/>
              <a:t>‹#›</a:t>
            </a:fld>
            <a:endParaRPr lang="en-US" dirty="0"/>
          </a:p>
        </p:txBody>
      </p:sp>
    </p:spTree>
    <p:extLst>
      <p:ext uri="{BB962C8B-B14F-4D97-AF65-F5344CB8AC3E}">
        <p14:creationId xmlns:p14="http://schemas.microsoft.com/office/powerpoint/2010/main" val="372215449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685800" rtl="0" eaLnBrk="1" latinLnBrk="0" hangingPunct="1">
        <a:lnSpc>
          <a:spcPct val="85000"/>
        </a:lnSpc>
        <a:spcBef>
          <a:spcPct val="0"/>
        </a:spcBef>
        <a:buNone/>
        <a:defRPr sz="3200" b="0" i="0" kern="1200" cap="none" spc="-113">
          <a:solidFill>
            <a:schemeClr val="tx1"/>
          </a:solidFill>
          <a:effectLst/>
          <a:latin typeface="+mj-lt"/>
          <a:ea typeface="+mj-ea"/>
          <a:cs typeface="+mj-cs"/>
        </a:defRPr>
      </a:lvl1pPr>
    </p:titleStyle>
    <p:bodyStyle>
      <a:lvl1pPr marL="171450" indent="-171450" algn="l" defTabSz="685800" rtl="0" eaLnBrk="1" latinLnBrk="0" hangingPunct="1">
        <a:lnSpc>
          <a:spcPct val="120000"/>
        </a:lnSpc>
        <a:spcBef>
          <a:spcPts val="75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1pPr>
      <a:lvl2pPr marL="5143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2pPr>
      <a:lvl3pPr marL="8572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3pPr>
      <a:lvl4pPr marL="12001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15430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18859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6pPr>
      <a:lvl7pPr marL="22288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7pPr>
      <a:lvl8pPr marL="25717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8pPr>
      <a:lvl9pPr marL="29146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romaneconomics.net/Individual%20Assignments/Guidelines%20for%20Individual%20Spending%20Reports.ht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9952"/>
            <a:ext cx="7772400" cy="1470025"/>
          </a:xfrm>
        </p:spPr>
        <p:txBody>
          <a:bodyPr>
            <a:normAutofit/>
          </a:bodyPr>
          <a:lstStyle/>
          <a:p>
            <a:r>
              <a:rPr lang="en-US" sz="2400" dirty="0">
                <a:solidFill>
                  <a:schemeClr val="bg1"/>
                </a:solidFill>
                <a:latin typeface="Elan" pitchFamily="2" charset="0"/>
              </a:rPr>
              <a:t>Establishing a Pipeline for Future Economists:</a:t>
            </a:r>
          </a:p>
        </p:txBody>
      </p:sp>
      <p:sp>
        <p:nvSpPr>
          <p:cNvPr id="3" name="Subtitle 2"/>
          <p:cNvSpPr>
            <a:spLocks noGrp="1"/>
          </p:cNvSpPr>
          <p:nvPr>
            <p:ph type="subTitle" idx="1"/>
          </p:nvPr>
        </p:nvSpPr>
        <p:spPr>
          <a:xfrm>
            <a:off x="1357777" y="3421797"/>
            <a:ext cx="6428445" cy="1334120"/>
          </a:xfrm>
        </p:spPr>
        <p:txBody>
          <a:bodyPr>
            <a:noAutofit/>
          </a:bodyPr>
          <a:lstStyle/>
          <a:p>
            <a:r>
              <a:rPr lang="en-US" sz="1400" i="1" dirty="0"/>
              <a:t>Belinda </a:t>
            </a:r>
            <a:r>
              <a:rPr lang="en-US" sz="1400" i="1" dirty="0" err="1"/>
              <a:t>Román</a:t>
            </a:r>
            <a:endParaRPr lang="en-US" sz="1400" i="1" dirty="0"/>
          </a:p>
          <a:p>
            <a:r>
              <a:rPr lang="en-US" sz="1400" i="1" dirty="0"/>
              <a:t>Assistant Professor of Economics</a:t>
            </a:r>
          </a:p>
          <a:p>
            <a:r>
              <a:rPr lang="en-US" sz="1400" i="1" dirty="0"/>
              <a:t>Palo Alto College</a:t>
            </a:r>
          </a:p>
          <a:p>
            <a:r>
              <a:rPr lang="en-US" sz="1400" i="1" dirty="0"/>
              <a:t>American Society of Hispanic Economists</a:t>
            </a:r>
          </a:p>
          <a:p>
            <a:r>
              <a:rPr lang="en-US" sz="1400" i="1" dirty="0"/>
              <a:t>San Antonio, Texas</a:t>
            </a:r>
          </a:p>
          <a:p>
            <a:r>
              <a:rPr lang="en-US" sz="1400" i="1" dirty="0"/>
              <a:t>November 2009</a:t>
            </a:r>
          </a:p>
        </p:txBody>
      </p:sp>
      <p:sp>
        <p:nvSpPr>
          <p:cNvPr id="5" name="TextBox 4"/>
          <p:cNvSpPr txBox="1"/>
          <p:nvPr/>
        </p:nvSpPr>
        <p:spPr>
          <a:xfrm>
            <a:off x="685800" y="2133600"/>
            <a:ext cx="7620000" cy="1200329"/>
          </a:xfrm>
          <a:prstGeom prst="rect">
            <a:avLst/>
          </a:prstGeom>
          <a:noFill/>
        </p:spPr>
        <p:txBody>
          <a:bodyPr wrap="square" rtlCol="0">
            <a:spAutoFit/>
          </a:bodyPr>
          <a:lstStyle/>
          <a:p>
            <a:pPr algn="ctr"/>
            <a:r>
              <a:rPr lang="en-US" sz="2400" dirty="0"/>
              <a:t>The Role of Dual Credit/Dual Enrollment </a:t>
            </a:r>
          </a:p>
          <a:p>
            <a:pPr algn="ctr"/>
            <a:r>
              <a:rPr lang="en-US" sz="2400" dirty="0"/>
              <a:t>Courses in Recruiting Minority and Underrepresented Students</a:t>
            </a:r>
          </a:p>
        </p:txBody>
      </p:sp>
      <p:pic>
        <p:nvPicPr>
          <p:cNvPr id="6" name="Picture 5" descr="Text&#10;&#10;Description automatically generated">
            <a:extLst>
              <a:ext uri="{FF2B5EF4-FFF2-40B4-BE49-F238E27FC236}">
                <a16:creationId xmlns:a16="http://schemas.microsoft.com/office/drawing/2014/main" id="{5402DE45-4BB3-0F4F-8FAC-8F2A885D9BC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71227" y="5791200"/>
            <a:ext cx="5143066" cy="10668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Elan" pitchFamily="2" charset="0"/>
              </a:rPr>
              <a:t>Outline</a:t>
            </a:r>
            <a:endParaRPr lang="en-US" dirty="0"/>
          </a:p>
        </p:txBody>
      </p:sp>
      <p:sp>
        <p:nvSpPr>
          <p:cNvPr id="3" name="Content Placeholder 2"/>
          <p:cNvSpPr>
            <a:spLocks noGrp="1"/>
          </p:cNvSpPr>
          <p:nvPr>
            <p:ph idx="1"/>
          </p:nvPr>
        </p:nvSpPr>
        <p:spPr/>
        <p:txBody>
          <a:bodyPr/>
          <a:lstStyle/>
          <a:p>
            <a:r>
              <a:rPr lang="en-US" dirty="0"/>
              <a:t>Project-based learning</a:t>
            </a:r>
          </a:p>
          <a:p>
            <a:r>
              <a:rPr lang="en-US" dirty="0"/>
              <a:t>Create Databases</a:t>
            </a:r>
          </a:p>
          <a:p>
            <a:r>
              <a:rPr lang="en-US" dirty="0"/>
              <a:t>Manipulate Data sets</a:t>
            </a:r>
          </a:p>
          <a:p>
            <a:r>
              <a:rPr lang="en-US" dirty="0"/>
              <a:t>Presentation of data</a:t>
            </a:r>
          </a:p>
          <a:p>
            <a:r>
              <a:rPr lang="en-US" dirty="0"/>
              <a:t>Written Analyses of Data</a:t>
            </a:r>
          </a:p>
          <a:p>
            <a:r>
              <a:rPr lang="en-US" dirty="0"/>
              <a:t>Outcomes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Elan" pitchFamily="2" charset="0"/>
              </a:rPr>
              <a:t>Project-driven Learning</a:t>
            </a:r>
          </a:p>
        </p:txBody>
      </p:sp>
      <p:sp>
        <p:nvSpPr>
          <p:cNvPr id="3" name="Content Placeholder 2"/>
          <p:cNvSpPr>
            <a:spLocks noGrp="1"/>
          </p:cNvSpPr>
          <p:nvPr>
            <p:ph idx="1"/>
          </p:nvPr>
        </p:nvSpPr>
        <p:spPr/>
        <p:txBody>
          <a:bodyPr/>
          <a:lstStyle/>
          <a:p>
            <a:r>
              <a:rPr lang="en-US" dirty="0"/>
              <a:t>Active learning environment for students</a:t>
            </a:r>
          </a:p>
          <a:p>
            <a:r>
              <a:rPr lang="en-US" dirty="0"/>
              <a:t>Incorporate data collection, manipulation, and presentation tasks</a:t>
            </a:r>
          </a:p>
          <a:p>
            <a:r>
              <a:rPr lang="en-US" dirty="0"/>
              <a:t>Linking tasks to theoretical concepts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Elan" pitchFamily="2" charset="0"/>
              </a:rPr>
              <a:t>Dual Enrollment/</a:t>
            </a:r>
            <a:br>
              <a:rPr lang="en-US" dirty="0">
                <a:latin typeface="Elan" pitchFamily="2" charset="0"/>
              </a:rPr>
            </a:br>
            <a:r>
              <a:rPr lang="en-US" dirty="0">
                <a:latin typeface="Elan" pitchFamily="2" charset="0"/>
              </a:rPr>
              <a:t>Dual Credit</a:t>
            </a:r>
          </a:p>
        </p:txBody>
      </p:sp>
      <p:sp>
        <p:nvSpPr>
          <p:cNvPr id="3" name="Content Placeholder 2"/>
          <p:cNvSpPr>
            <a:spLocks noGrp="1"/>
          </p:cNvSpPr>
          <p:nvPr>
            <p:ph idx="1"/>
          </p:nvPr>
        </p:nvSpPr>
        <p:spPr/>
        <p:txBody>
          <a:bodyPr/>
          <a:lstStyle/>
          <a:p>
            <a:r>
              <a:rPr lang="en-US" dirty="0"/>
              <a:t>Must be Top 10% of class</a:t>
            </a:r>
          </a:p>
          <a:p>
            <a:r>
              <a:rPr lang="en-US" dirty="0"/>
              <a:t>Have algebra, some have calculus</a:t>
            </a:r>
          </a:p>
          <a:p>
            <a:r>
              <a:rPr lang="en-US" dirty="0"/>
              <a:t>Have reading and writing skills</a:t>
            </a:r>
          </a:p>
          <a:p>
            <a:r>
              <a:rPr lang="en-US" dirty="0"/>
              <a:t>Most college-bound, but many as yet uncommitted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Elan" pitchFamily="2" charset="0"/>
              </a:rPr>
              <a:t>Dual Credit/Dual Enrollment Students</a:t>
            </a:r>
          </a:p>
        </p:txBody>
      </p:sp>
      <p:sp>
        <p:nvSpPr>
          <p:cNvPr id="3" name="Content Placeholder 2"/>
          <p:cNvSpPr>
            <a:spLocks noGrp="1"/>
          </p:cNvSpPr>
          <p:nvPr>
            <p:ph idx="1"/>
          </p:nvPr>
        </p:nvSpPr>
        <p:spPr/>
        <p:txBody>
          <a:bodyPr/>
          <a:lstStyle/>
          <a:p>
            <a:r>
              <a:rPr lang="en-US" dirty="0"/>
              <a:t>Palo Alto College offers Introduction to Macroeconomics only</a:t>
            </a:r>
          </a:p>
          <a:p>
            <a:r>
              <a:rPr lang="en-US" dirty="0"/>
              <a:t>Catchment area includes Bexar and surrounding counties</a:t>
            </a:r>
          </a:p>
          <a:p>
            <a:r>
              <a:rPr lang="en-US" dirty="0"/>
              <a:t>Historically Hispanic-serving institution</a:t>
            </a:r>
          </a:p>
          <a:p>
            <a:r>
              <a:rPr lang="en-US" dirty="0"/>
              <a:t>High number of female, first in college and rural students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Elan" pitchFamily="2" charset="0"/>
              </a:rPr>
              <a:t>Dual Credit/Dual Enrollment</a:t>
            </a:r>
          </a:p>
        </p:txBody>
      </p:sp>
      <p:sp>
        <p:nvSpPr>
          <p:cNvPr id="3" name="Content Placeholder 2"/>
          <p:cNvSpPr>
            <a:spLocks noGrp="1"/>
          </p:cNvSpPr>
          <p:nvPr>
            <p:ph idx="1"/>
          </p:nvPr>
        </p:nvSpPr>
        <p:spPr/>
        <p:txBody>
          <a:bodyPr/>
          <a:lstStyle/>
          <a:p>
            <a:r>
              <a:rPr lang="en-US" dirty="0"/>
              <a:t>Few declared as economics majors</a:t>
            </a:r>
          </a:p>
          <a:p>
            <a:r>
              <a:rPr lang="en-US" dirty="0"/>
              <a:t>No linkages between discipline in employment opportunities</a:t>
            </a:r>
          </a:p>
          <a:p>
            <a:r>
              <a:rPr lang="en-US" dirty="0"/>
              <a:t>Real-world applications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Elan" pitchFamily="2" charset="0"/>
              </a:rPr>
              <a:t>Personal Financial Analysis</a:t>
            </a:r>
          </a:p>
        </p:txBody>
      </p:sp>
      <p:sp>
        <p:nvSpPr>
          <p:cNvPr id="3" name="Content Placeholder 2"/>
          <p:cNvSpPr>
            <a:spLocks noGrp="1"/>
          </p:cNvSpPr>
          <p:nvPr>
            <p:ph idx="1"/>
          </p:nvPr>
        </p:nvSpPr>
        <p:spPr/>
        <p:txBody>
          <a:bodyPr/>
          <a:lstStyle/>
          <a:p>
            <a:r>
              <a:rPr lang="en-US" dirty="0"/>
              <a:t>Relevance to present economic climate</a:t>
            </a:r>
          </a:p>
          <a:p>
            <a:r>
              <a:rPr lang="en-US" dirty="0"/>
              <a:t>Personal Financial Analysis</a:t>
            </a:r>
          </a:p>
          <a:p>
            <a:pPr lvl="1"/>
            <a:r>
              <a:rPr lang="en-US" dirty="0"/>
              <a:t>Collect daily data on spending and taxes</a:t>
            </a:r>
          </a:p>
          <a:p>
            <a:pPr lvl="1"/>
            <a:r>
              <a:rPr lang="en-US" dirty="0"/>
              <a:t>Record in Excel for first month</a:t>
            </a:r>
          </a:p>
          <a:p>
            <a:pPr lvl="1"/>
            <a:r>
              <a:rPr lang="en-US" dirty="0"/>
              <a:t>Agree general categories for spending</a:t>
            </a:r>
          </a:p>
          <a:p>
            <a:pPr lvl="1"/>
            <a:r>
              <a:rPr lang="en-US" dirty="0"/>
              <a:t>Collect data and sort throughout semester</a:t>
            </a:r>
          </a:p>
          <a:p>
            <a:pPr lvl="1"/>
            <a:r>
              <a:rPr lang="en-US" dirty="0"/>
              <a:t>Manipulate and present as “term” paper</a:t>
            </a:r>
          </a:p>
          <a:p>
            <a:pPr lvl="1">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Elan" pitchFamily="2" charset="0"/>
              </a:rPr>
              <a:t>Project Guidelines and Results</a:t>
            </a:r>
          </a:p>
        </p:txBody>
      </p:sp>
      <p:sp>
        <p:nvSpPr>
          <p:cNvPr id="3" name="Content Placeholder 2"/>
          <p:cNvSpPr>
            <a:spLocks noGrp="1"/>
          </p:cNvSpPr>
          <p:nvPr>
            <p:ph idx="1"/>
          </p:nvPr>
        </p:nvSpPr>
        <p:spPr/>
        <p:txBody>
          <a:bodyPr/>
          <a:lstStyle/>
          <a:p>
            <a:r>
              <a:rPr lang="en-US" dirty="0">
                <a:hlinkClick r:id="rId3"/>
              </a:rPr>
              <a:t>Link to guidelines</a:t>
            </a:r>
            <a:endParaRPr lang="en-US" dirty="0"/>
          </a:p>
          <a:p>
            <a:r>
              <a:rPr lang="en-US" dirty="0"/>
              <a:t>Link to sample report</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Elan" pitchFamily="2" charset="0"/>
              </a:rPr>
              <a:t>Summary, Outcomes and Future</a:t>
            </a:r>
          </a:p>
        </p:txBody>
      </p:sp>
      <p:sp>
        <p:nvSpPr>
          <p:cNvPr id="3" name="Content Placeholder 2"/>
          <p:cNvSpPr>
            <a:spLocks noGrp="1"/>
          </p:cNvSpPr>
          <p:nvPr>
            <p:ph idx="1"/>
          </p:nvPr>
        </p:nvSpPr>
        <p:spPr/>
        <p:txBody>
          <a:bodyPr/>
          <a:lstStyle/>
          <a:p>
            <a:r>
              <a:rPr lang="en-US" dirty="0"/>
              <a:t>Project-driven learning that links to skills</a:t>
            </a:r>
          </a:p>
          <a:p>
            <a:r>
              <a:rPr lang="en-US" dirty="0"/>
              <a:t>Example of how economics can be used</a:t>
            </a:r>
          </a:p>
          <a:p>
            <a:r>
              <a:rPr lang="en-US" dirty="0"/>
              <a:t>Reception by students</a:t>
            </a:r>
          </a:p>
          <a:p>
            <a:r>
              <a:rPr lang="en-US" dirty="0"/>
              <a:t>Shortcomings: Lack of continuity and opportunities with 4-year schools</a:t>
            </a:r>
          </a:p>
          <a:p>
            <a:r>
              <a:rPr lang="en-US" dirty="0"/>
              <a:t>Lack of links with business/other entities that might use economists or those trained</a:t>
            </a:r>
          </a:p>
          <a:p>
            <a:pPr>
              <a:buNone/>
            </a:pPr>
            <a:endParaRPr lang="en-US" dirty="0"/>
          </a:p>
          <a:p>
            <a:endParaRPr lang="en-US" dirty="0"/>
          </a:p>
        </p:txBody>
      </p:sp>
    </p:spTree>
  </p:cSld>
  <p:clrMapOvr>
    <a:masterClrMapping/>
  </p:clrMapOvr>
</p:sld>
</file>

<file path=ppt/theme/theme1.xml><?xml version="1.0" encoding="utf-8"?>
<a:theme xmlns:a="http://schemas.openxmlformats.org/drawingml/2006/main" name="Atlas">
  <a:themeElements>
    <a:clrScheme name="Custom 2">
      <a:dk1>
        <a:srgbClr val="1A1918"/>
      </a:dk1>
      <a:lt1>
        <a:srgbClr val="FFFFFF"/>
      </a:lt1>
      <a:dk2>
        <a:srgbClr val="54318A"/>
      </a:dk2>
      <a:lt2>
        <a:srgbClr val="FFFFFF"/>
      </a:lt2>
      <a:accent1>
        <a:srgbClr val="54318A"/>
      </a:accent1>
      <a:accent2>
        <a:srgbClr val="D21436"/>
      </a:accent2>
      <a:accent3>
        <a:srgbClr val="D21436"/>
      </a:accent3>
      <a:accent4>
        <a:srgbClr val="D21436"/>
      </a:accent4>
      <a:accent5>
        <a:srgbClr val="D21436"/>
      </a:accent5>
      <a:accent6>
        <a:srgbClr val="D21436"/>
      </a:accent6>
      <a:hlink>
        <a:srgbClr val="D21436"/>
      </a:hlink>
      <a:folHlink>
        <a:srgbClr val="945385"/>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{83AAF6D3-373A-F645-B731-141F09B06857}tf16401369</Template>
  <TotalTime>78</TotalTime>
  <Words>955</Words>
  <Application>Microsoft Macintosh PowerPoint</Application>
  <PresentationFormat>On-screen Show (4:3)</PresentationFormat>
  <Paragraphs>93</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Calibri</vt:lpstr>
      <vt:lpstr>Calibri Light</vt:lpstr>
      <vt:lpstr>Elan</vt:lpstr>
      <vt:lpstr>Rockwell</vt:lpstr>
      <vt:lpstr>Wingdings</vt:lpstr>
      <vt:lpstr>Atlas</vt:lpstr>
      <vt:lpstr>Establishing a Pipeline for Future Economists:</vt:lpstr>
      <vt:lpstr>Outline</vt:lpstr>
      <vt:lpstr>Project-driven Learning</vt:lpstr>
      <vt:lpstr>Dual Enrollment/ Dual Credit</vt:lpstr>
      <vt:lpstr>Dual Credit/Dual Enrollment Students</vt:lpstr>
      <vt:lpstr>Dual Credit/Dual Enrollment</vt:lpstr>
      <vt:lpstr>Personal Financial Analysis</vt:lpstr>
      <vt:lpstr>Project Guidelines and Results</vt:lpstr>
      <vt:lpstr>Summary, Outcomes and Future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a Pipeline for Economics</dc:title>
  <dc:creator> </dc:creator>
  <cp:lastModifiedBy>Roy Q</cp:lastModifiedBy>
  <cp:revision>14</cp:revision>
  <dcterms:created xsi:type="dcterms:W3CDTF">2009-11-19T20:57:15Z</dcterms:created>
  <dcterms:modified xsi:type="dcterms:W3CDTF">2020-10-24T05:17:55Z</dcterms:modified>
</cp:coreProperties>
</file>