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54354" autoAdjust="0"/>
  </p:normalViewPr>
  <p:slideViewPr>
    <p:cSldViewPr>
      <p:cViewPr>
        <p:scale>
          <a:sx n="86" d="100"/>
          <a:sy n="86" d="100"/>
        </p:scale>
        <p:origin x="2400" y="-30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04E46-841B-490E-9095-8E118EC26189}" type="datetimeFigureOut">
              <a:rPr lang="en-US" smtClean="0"/>
              <a:pPr/>
              <a:t>10/24/20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99E35-92D9-4D90-A515-66465282B4E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I'd like to present an assignment I started using in the Spring. My objective was to re-frame the course material and hopefully encourage students</a:t>
            </a:r>
            <a:r>
              <a:rPr lang="en-US" baseline="0" dirty="0"/>
              <a:t> to consider Economics as a career.</a:t>
            </a:r>
            <a:r>
              <a:rPr lang="en-US" dirty="0"/>
              <a:t>  </a:t>
            </a:r>
          </a:p>
          <a:p>
            <a:endParaRPr lang="en-US" dirty="0"/>
          </a:p>
          <a:p>
            <a:r>
              <a:rPr lang="en-US" dirty="0"/>
              <a:t>Although daunghting, the students have responded positively to it, which has lead me to believe that more of these types of assignments would help in teaching the subject matter of as well as identifying students who might have an affinity for the economics.</a:t>
            </a:r>
          </a:p>
        </p:txBody>
      </p:sp>
      <p:sp>
        <p:nvSpPr>
          <p:cNvPr id="4" name="Slide Number Placeholder 3"/>
          <p:cNvSpPr>
            <a:spLocks noGrp="1"/>
          </p:cNvSpPr>
          <p:nvPr>
            <p:ph type="sldNum" sz="quarter" idx="10"/>
          </p:nvPr>
        </p:nvSpPr>
        <p:spPr/>
        <p:txBody>
          <a:bodyPr/>
          <a:lstStyle/>
          <a:p>
            <a:fld id="{E5699E35-92D9-4D90-A515-66465282B4E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I’ll start with the objective of the assignment – project-based learning.  And then, discuss a few of the skills I tried to incorporate into the work, skills that future economists will need to learn.</a:t>
            </a:r>
          </a:p>
          <a:p>
            <a:endParaRPr lang="en-US" dirty="0"/>
          </a:p>
          <a:p>
            <a:r>
              <a:rPr lang="en-US" dirty="0"/>
              <a:t>I</a:t>
            </a:r>
            <a:r>
              <a:rPr lang="en-US" baseline="0" dirty="0"/>
              <a:t> will</a:t>
            </a:r>
            <a:r>
              <a:rPr lang="en-US" dirty="0"/>
              <a:t> also present an example and some highlights of the outcomes.</a:t>
            </a:r>
          </a:p>
        </p:txBody>
      </p:sp>
      <p:sp>
        <p:nvSpPr>
          <p:cNvPr id="4" name="Slide Number Placeholder 3"/>
          <p:cNvSpPr>
            <a:spLocks noGrp="1"/>
          </p:cNvSpPr>
          <p:nvPr>
            <p:ph type="sldNum" sz="quarter" idx="10"/>
          </p:nvPr>
        </p:nvSpPr>
        <p:spPr/>
        <p:txBody>
          <a:bodyPr/>
          <a:lstStyle/>
          <a:p>
            <a:fld id="{E5699E35-92D9-4D90-A515-66465282B4E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Introductory courses in economics can be a great challenge.  </a:t>
            </a:r>
          </a:p>
          <a:p>
            <a:endParaRPr lang="en-US" dirty="0"/>
          </a:p>
          <a:p>
            <a:r>
              <a:rPr lang="en-US" dirty="0"/>
              <a:t>I’ve had the opportunity to teach at Trinity University, for Palo Alto College for 8 years, and online for the University of Phoenix.  </a:t>
            </a:r>
          </a:p>
          <a:p>
            <a:endParaRPr lang="en-US" dirty="0"/>
          </a:p>
          <a:p>
            <a:r>
              <a:rPr lang="en-US" dirty="0"/>
              <a:t>Through out all of these experiences, the two things I’ve noticed is: (1) the fear of and (2) disinterest with</a:t>
            </a:r>
            <a:r>
              <a:rPr lang="en-US" baseline="0" dirty="0"/>
              <a:t> respect to </a:t>
            </a:r>
            <a:r>
              <a:rPr lang="en-US" dirty="0"/>
              <a:t>economics, and this despite the fact that History, Government, Sociology and a host of other disciplines will discuss “economics” as part of their course material.  Furthermore,</a:t>
            </a:r>
            <a:r>
              <a:rPr lang="en-US" baseline="0" dirty="0"/>
              <a:t> so many students will ask questions about the economy and not realize that they are in fact asking about the content of these courses.</a:t>
            </a:r>
          </a:p>
          <a:p>
            <a:endParaRPr lang="en-US" baseline="0" dirty="0"/>
          </a:p>
          <a:p>
            <a:r>
              <a:rPr lang="en-US" dirty="0"/>
              <a:t>Beyond this it is painfully obvious that most students haven’t the slightest clue as to the subject matter.  The most common statement is that economics is about money!</a:t>
            </a:r>
          </a:p>
          <a:p>
            <a:endParaRPr lang="en-US" dirty="0"/>
          </a:p>
          <a:p>
            <a:r>
              <a:rPr lang="en-US" dirty="0"/>
              <a:t>In order to take the emphasis off of the textbook, PowerPoint</a:t>
            </a:r>
            <a:r>
              <a:rPr lang="en-US" baseline="0" dirty="0"/>
              <a:t> slides and </a:t>
            </a:r>
            <a:r>
              <a:rPr lang="en-US" dirty="0"/>
              <a:t>me, and re-direct the students toward their abilities, I am increasing relying on problem sets and projects in the classroom.   This creates a more active learning environment for students</a:t>
            </a:r>
            <a:r>
              <a:rPr lang="en-US" baseline="0" dirty="0"/>
              <a:t> </a:t>
            </a:r>
            <a:r>
              <a:rPr lang="en-US" dirty="0"/>
              <a:t>whilst at the same time incorporating basic skills and linking these to theoretical concepts.</a:t>
            </a:r>
          </a:p>
        </p:txBody>
      </p:sp>
      <p:sp>
        <p:nvSpPr>
          <p:cNvPr id="4" name="Slide Number Placeholder 3"/>
          <p:cNvSpPr>
            <a:spLocks noGrp="1"/>
          </p:cNvSpPr>
          <p:nvPr>
            <p:ph type="sldNum" sz="quarter" idx="10"/>
          </p:nvPr>
        </p:nvSpPr>
        <p:spPr/>
        <p:txBody>
          <a:bodyPr/>
          <a:lstStyle/>
          <a:p>
            <a:fld id="{E5699E35-92D9-4D90-A515-66465282B4E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significant portion of my teaching at Palo Alto involves Dual Credit/Dual Enrollment students from Bexar County and South Texas.  </a:t>
            </a:r>
          </a:p>
          <a:p>
            <a:endParaRPr lang="en-US" dirty="0"/>
          </a:p>
          <a:p>
            <a:r>
              <a:rPr lang="en-US" dirty="0"/>
              <a:t>These students are supposed to be in the 10% of their graduating class and presumably college bound.  Many have reached college-level algebra and pre-calculus, and advanced levels of reading and writing.  This makes them an excellent group from which to recruit into the field.</a:t>
            </a:r>
          </a:p>
          <a:p>
            <a:endParaRPr lang="en-US" dirty="0"/>
          </a:p>
        </p:txBody>
      </p:sp>
      <p:sp>
        <p:nvSpPr>
          <p:cNvPr id="4" name="Slide Number Placeholder 3"/>
          <p:cNvSpPr>
            <a:spLocks noGrp="1"/>
          </p:cNvSpPr>
          <p:nvPr>
            <p:ph type="sldNum" sz="quarter" idx="10"/>
          </p:nvPr>
        </p:nvSpPr>
        <p:spPr/>
        <p:txBody>
          <a:bodyPr/>
          <a:lstStyle/>
          <a:p>
            <a:fld id="{E5699E35-92D9-4D90-A515-66465282B4E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However, this is complicated by the fact that these DC/DE courses are mixed with regular-enrollment</a:t>
            </a:r>
            <a:r>
              <a:rPr lang="en-US" baseline="0" dirty="0"/>
              <a:t> students.  P</a:t>
            </a:r>
            <a:r>
              <a:rPr lang="en-US" dirty="0"/>
              <a:t>AC’s populations is decidedly Hispanic, primarily female, and includes</a:t>
            </a:r>
            <a:r>
              <a:rPr lang="en-US" baseline="0" dirty="0"/>
              <a:t> a percentage of </a:t>
            </a:r>
            <a:r>
              <a:rPr lang="en-US" dirty="0"/>
              <a:t>first in college, which makes for a very interesting mix.</a:t>
            </a:r>
          </a:p>
          <a:p>
            <a:endParaRPr lang="en-US" dirty="0"/>
          </a:p>
        </p:txBody>
      </p:sp>
      <p:sp>
        <p:nvSpPr>
          <p:cNvPr id="4" name="Slide Number Placeholder 3"/>
          <p:cNvSpPr>
            <a:spLocks noGrp="1"/>
          </p:cNvSpPr>
          <p:nvPr>
            <p:ph type="sldNum" sz="quarter" idx="10"/>
          </p:nvPr>
        </p:nvSpPr>
        <p:spPr/>
        <p:txBody>
          <a:bodyPr/>
          <a:lstStyle/>
          <a:p>
            <a:fld id="{E5699E35-92D9-4D90-A515-66465282B4E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One of the biggest concerns for me as an economist and professor of economics is the lack of declared majors, early in the college experience.  We do find accounting, finance, business, and other majors, but few who consider economics</a:t>
            </a:r>
            <a:r>
              <a:rPr lang="en-US" baseline="0" dirty="0"/>
              <a:t> as a starting point.</a:t>
            </a:r>
            <a:endParaRPr lang="en-US" dirty="0"/>
          </a:p>
          <a:p>
            <a:endParaRPr lang="en-US" dirty="0"/>
          </a:p>
          <a:p>
            <a:r>
              <a:rPr lang="en-US" dirty="0"/>
              <a:t>One of reasons for this is the perceived lack of linkages between economics and careers when compared with accounting, finance, and/or business majors.</a:t>
            </a:r>
          </a:p>
          <a:p>
            <a:endParaRPr lang="en-US" dirty="0"/>
          </a:p>
          <a:p>
            <a:r>
              <a:rPr lang="en-US" dirty="0"/>
              <a:t>The other is the perceived esoteric nature of the material.  What are the day-to-day applications of the discipline?</a:t>
            </a:r>
          </a:p>
        </p:txBody>
      </p:sp>
      <p:sp>
        <p:nvSpPr>
          <p:cNvPr id="4" name="Slide Number Placeholder 3"/>
          <p:cNvSpPr>
            <a:spLocks noGrp="1"/>
          </p:cNvSpPr>
          <p:nvPr>
            <p:ph type="sldNum" sz="quarter" idx="10"/>
          </p:nvPr>
        </p:nvSpPr>
        <p:spPr/>
        <p:txBody>
          <a:bodyPr/>
          <a:lstStyle/>
          <a:p>
            <a:fld id="{E5699E35-92D9-4D90-A515-66465282B4E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order to address these issues, I've created a project entitled the Personal Financial Analysis.  The objective is to show how the present economic climate impacts on an individual.</a:t>
            </a:r>
          </a:p>
          <a:p>
            <a:endParaRPr lang="en-US" dirty="0"/>
          </a:p>
          <a:p>
            <a:r>
              <a:rPr lang="en-US" dirty="0"/>
              <a:t>The assignment also is designed to introduce students to several of the skills needed in economics, or other analytical careers.</a:t>
            </a:r>
          </a:p>
          <a:p>
            <a:endParaRPr lang="en-US" dirty="0"/>
          </a:p>
          <a:p>
            <a:r>
              <a:rPr lang="en-US" dirty="0"/>
              <a:t>Finally, I include a writing</a:t>
            </a:r>
            <a:r>
              <a:rPr lang="en-US" baseline="0" dirty="0"/>
              <a:t> requirement</a:t>
            </a:r>
            <a:r>
              <a:rPr lang="en-US" dirty="0"/>
              <a:t>, in the hope that students will begin to think about how to communicate their observations in a coherent and professional manner.</a:t>
            </a:r>
          </a:p>
        </p:txBody>
      </p:sp>
      <p:sp>
        <p:nvSpPr>
          <p:cNvPr id="4" name="Slide Number Placeholder 3"/>
          <p:cNvSpPr>
            <a:spLocks noGrp="1"/>
          </p:cNvSpPr>
          <p:nvPr>
            <p:ph type="sldNum" sz="quarter" idx="10"/>
          </p:nvPr>
        </p:nvSpPr>
        <p:spPr/>
        <p:txBody>
          <a:bodyPr/>
          <a:lstStyle/>
          <a:p>
            <a:fld id="{E5699E35-92D9-4D90-A515-66465282B4E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I’ve included in this presentation a link to my most recent guidelines.</a:t>
            </a:r>
          </a:p>
          <a:p>
            <a:endParaRPr lang="en-US" dirty="0"/>
          </a:p>
          <a:p>
            <a:r>
              <a:rPr lang="en-US" dirty="0"/>
              <a:t>This semester, I’ve incorporated taxes in the hope of linking this to the ideas of taxes, and certainly average tax rates.</a:t>
            </a:r>
          </a:p>
        </p:txBody>
      </p:sp>
      <p:sp>
        <p:nvSpPr>
          <p:cNvPr id="4" name="Slide Number Placeholder 3"/>
          <p:cNvSpPr>
            <a:spLocks noGrp="1"/>
          </p:cNvSpPr>
          <p:nvPr>
            <p:ph type="sldNum" sz="quarter" idx="10"/>
          </p:nvPr>
        </p:nvSpPr>
        <p:spPr/>
        <p:txBody>
          <a:bodyPr/>
          <a:lstStyle/>
          <a:p>
            <a:fld id="{E5699E35-92D9-4D90-A515-66465282B4E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699E35-92D9-4D90-A515-66465282B4E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EC874453-572B-46C0-842E-63BDE19CDF5B}" type="datetimeFigureOut">
              <a:rPr lang="en-US" smtClean="0"/>
              <a:pPr/>
              <a:t>10/24/20</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5010314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874453-572B-46C0-842E-63BDE19CDF5B}"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325566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243844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874453-572B-46C0-842E-63BDE19CDF5B}"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153713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298532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297974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189478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874453-572B-46C0-842E-63BDE19CDF5B}" type="datetimeFigureOut">
              <a:rPr lang="en-US" smtClean="0"/>
              <a:pPr/>
              <a:t>10/24/20</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267323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338541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874453-572B-46C0-842E-63BDE19CDF5B}" type="datetimeFigureOut">
              <a:rPr lang="en-US" smtClean="0"/>
              <a:pPr/>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205317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EC874453-572B-46C0-842E-63BDE19CDF5B}" type="datetimeFigureOut">
              <a:rPr lang="en-US" smtClean="0"/>
              <a:pPr/>
              <a:t>10/24/20</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318685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C874453-572B-46C0-842E-63BDE19CDF5B}" type="datetimeFigureOut">
              <a:rPr lang="en-US" smtClean="0"/>
              <a:pPr/>
              <a:t>10/24/20</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5F87596-FB9D-4AD6-9D9E-BDBBA1FE3BA0}" type="slidenum">
              <a:rPr lang="en-US" smtClean="0"/>
              <a:pPr/>
              <a:t>‹#›</a:t>
            </a:fld>
            <a:endParaRPr lang="en-US" dirty="0"/>
          </a:p>
        </p:txBody>
      </p:sp>
    </p:spTree>
    <p:extLst>
      <p:ext uri="{BB962C8B-B14F-4D97-AF65-F5344CB8AC3E}">
        <p14:creationId xmlns:p14="http://schemas.microsoft.com/office/powerpoint/2010/main" val="37221544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omaneconomics.net/Individual%20Assignments/Guidelines%20for%20Individual%20Spending%20Report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952"/>
            <a:ext cx="7772400" cy="1470025"/>
          </a:xfrm>
        </p:spPr>
        <p:txBody>
          <a:bodyPr>
            <a:normAutofit/>
          </a:bodyPr>
          <a:lstStyle/>
          <a:p>
            <a:r>
              <a:rPr lang="en-US" sz="2400" dirty="0">
                <a:solidFill>
                  <a:schemeClr val="bg1"/>
                </a:solidFill>
                <a:latin typeface="Elan" pitchFamily="2" charset="0"/>
              </a:rPr>
              <a:t>Establishing a Pipeline for Future Economists:</a:t>
            </a:r>
          </a:p>
        </p:txBody>
      </p:sp>
      <p:sp>
        <p:nvSpPr>
          <p:cNvPr id="3" name="Subtitle 2"/>
          <p:cNvSpPr>
            <a:spLocks noGrp="1"/>
          </p:cNvSpPr>
          <p:nvPr>
            <p:ph type="subTitle" idx="1"/>
          </p:nvPr>
        </p:nvSpPr>
        <p:spPr>
          <a:xfrm>
            <a:off x="1357777" y="3421797"/>
            <a:ext cx="6428445" cy="1334120"/>
          </a:xfrm>
        </p:spPr>
        <p:txBody>
          <a:bodyPr>
            <a:noAutofit/>
          </a:bodyPr>
          <a:lstStyle/>
          <a:p>
            <a:r>
              <a:rPr lang="en-US" sz="1400" i="1" dirty="0"/>
              <a:t>Belinda </a:t>
            </a:r>
            <a:r>
              <a:rPr lang="en-US" sz="1400" i="1" dirty="0" err="1"/>
              <a:t>Román</a:t>
            </a:r>
            <a:endParaRPr lang="en-US" sz="1400" i="1" dirty="0"/>
          </a:p>
          <a:p>
            <a:r>
              <a:rPr lang="en-US" sz="1400" i="1" dirty="0"/>
              <a:t>Assistant Professor of Economics</a:t>
            </a:r>
          </a:p>
          <a:p>
            <a:r>
              <a:rPr lang="en-US" sz="1400" i="1" dirty="0"/>
              <a:t>Palo Alto College</a:t>
            </a:r>
          </a:p>
          <a:p>
            <a:r>
              <a:rPr lang="en-US" sz="1400" i="1" dirty="0"/>
              <a:t>American Society of Hispanic Economists</a:t>
            </a:r>
          </a:p>
          <a:p>
            <a:r>
              <a:rPr lang="en-US" sz="1400" i="1" dirty="0"/>
              <a:t>San Antonio, Texas</a:t>
            </a:r>
          </a:p>
          <a:p>
            <a:r>
              <a:rPr lang="en-US" sz="1400" i="1" dirty="0"/>
              <a:t>November 2009</a:t>
            </a:r>
          </a:p>
        </p:txBody>
      </p:sp>
      <p:sp>
        <p:nvSpPr>
          <p:cNvPr id="5" name="TextBox 4"/>
          <p:cNvSpPr txBox="1"/>
          <p:nvPr/>
        </p:nvSpPr>
        <p:spPr>
          <a:xfrm>
            <a:off x="685800" y="2133600"/>
            <a:ext cx="7620000" cy="1200329"/>
          </a:xfrm>
          <a:prstGeom prst="rect">
            <a:avLst/>
          </a:prstGeom>
          <a:noFill/>
        </p:spPr>
        <p:txBody>
          <a:bodyPr wrap="square" rtlCol="0">
            <a:spAutoFit/>
          </a:bodyPr>
          <a:lstStyle/>
          <a:p>
            <a:pPr algn="ctr"/>
            <a:r>
              <a:rPr lang="en-US" sz="2400" dirty="0"/>
              <a:t>The Role of Dual Credit/Dual Enrollment </a:t>
            </a:r>
          </a:p>
          <a:p>
            <a:pPr algn="ctr"/>
            <a:r>
              <a:rPr lang="en-US" sz="2400" dirty="0"/>
              <a:t>Courses in Recruiting Minority and Underrepresented Students</a:t>
            </a:r>
          </a:p>
        </p:txBody>
      </p:sp>
      <p:pic>
        <p:nvPicPr>
          <p:cNvPr id="6" name="Picture 5" descr="Text&#10;&#10;Description automatically generated">
            <a:extLst>
              <a:ext uri="{FF2B5EF4-FFF2-40B4-BE49-F238E27FC236}">
                <a16:creationId xmlns:a16="http://schemas.microsoft.com/office/drawing/2014/main" id="{5402DE45-4BB3-0F4F-8FAC-8F2A885D9B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1227" y="5791200"/>
            <a:ext cx="5143066" cy="1066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Outline</a:t>
            </a:r>
            <a:endParaRPr lang="en-US" dirty="0"/>
          </a:p>
        </p:txBody>
      </p:sp>
      <p:sp>
        <p:nvSpPr>
          <p:cNvPr id="3" name="Content Placeholder 2"/>
          <p:cNvSpPr>
            <a:spLocks noGrp="1"/>
          </p:cNvSpPr>
          <p:nvPr>
            <p:ph idx="1"/>
          </p:nvPr>
        </p:nvSpPr>
        <p:spPr/>
        <p:txBody>
          <a:bodyPr/>
          <a:lstStyle/>
          <a:p>
            <a:r>
              <a:rPr lang="en-US" dirty="0"/>
              <a:t>Project-based learning</a:t>
            </a:r>
          </a:p>
          <a:p>
            <a:r>
              <a:rPr lang="en-US" dirty="0"/>
              <a:t>Create Databases</a:t>
            </a:r>
          </a:p>
          <a:p>
            <a:r>
              <a:rPr lang="en-US" dirty="0"/>
              <a:t>Manipulate Data sets</a:t>
            </a:r>
          </a:p>
          <a:p>
            <a:r>
              <a:rPr lang="en-US" dirty="0"/>
              <a:t>Presentation of data</a:t>
            </a:r>
          </a:p>
          <a:p>
            <a:r>
              <a:rPr lang="en-US" dirty="0"/>
              <a:t>Written Analyses of Data</a:t>
            </a:r>
          </a:p>
          <a:p>
            <a:r>
              <a:rPr lang="en-US" dirty="0"/>
              <a:t>Outcomes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Project-driven Learning</a:t>
            </a:r>
          </a:p>
        </p:txBody>
      </p:sp>
      <p:sp>
        <p:nvSpPr>
          <p:cNvPr id="3" name="Content Placeholder 2"/>
          <p:cNvSpPr>
            <a:spLocks noGrp="1"/>
          </p:cNvSpPr>
          <p:nvPr>
            <p:ph idx="1"/>
          </p:nvPr>
        </p:nvSpPr>
        <p:spPr/>
        <p:txBody>
          <a:bodyPr/>
          <a:lstStyle/>
          <a:p>
            <a:r>
              <a:rPr lang="en-US" dirty="0"/>
              <a:t>Active learning environment for students</a:t>
            </a:r>
          </a:p>
          <a:p>
            <a:r>
              <a:rPr lang="en-US" dirty="0"/>
              <a:t>Incorporate data collection, manipulation, and presentation tasks</a:t>
            </a:r>
          </a:p>
          <a:p>
            <a:r>
              <a:rPr lang="en-US" dirty="0"/>
              <a:t>Linking tasks to theoretical concepts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Dual Enrollment/</a:t>
            </a:r>
            <a:br>
              <a:rPr lang="en-US" dirty="0">
                <a:latin typeface="Elan" pitchFamily="2" charset="0"/>
              </a:rPr>
            </a:br>
            <a:r>
              <a:rPr lang="en-US" dirty="0">
                <a:latin typeface="Elan" pitchFamily="2" charset="0"/>
              </a:rPr>
              <a:t>Dual Credit</a:t>
            </a:r>
          </a:p>
        </p:txBody>
      </p:sp>
      <p:sp>
        <p:nvSpPr>
          <p:cNvPr id="3" name="Content Placeholder 2"/>
          <p:cNvSpPr>
            <a:spLocks noGrp="1"/>
          </p:cNvSpPr>
          <p:nvPr>
            <p:ph idx="1"/>
          </p:nvPr>
        </p:nvSpPr>
        <p:spPr/>
        <p:txBody>
          <a:bodyPr/>
          <a:lstStyle/>
          <a:p>
            <a:r>
              <a:rPr lang="en-US" dirty="0"/>
              <a:t>Must be Top 10% of class</a:t>
            </a:r>
          </a:p>
          <a:p>
            <a:r>
              <a:rPr lang="en-US" dirty="0"/>
              <a:t>Have algebra, some have calculus</a:t>
            </a:r>
          </a:p>
          <a:p>
            <a:r>
              <a:rPr lang="en-US" dirty="0"/>
              <a:t>Have reading and writing skills</a:t>
            </a:r>
          </a:p>
          <a:p>
            <a:r>
              <a:rPr lang="en-US" dirty="0"/>
              <a:t>Most college-bound, but many as yet uncommitted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Elan" pitchFamily="2" charset="0"/>
              </a:rPr>
              <a:t>Dual Credit/Dual Enrollment Students</a:t>
            </a:r>
          </a:p>
        </p:txBody>
      </p:sp>
      <p:sp>
        <p:nvSpPr>
          <p:cNvPr id="3" name="Content Placeholder 2"/>
          <p:cNvSpPr>
            <a:spLocks noGrp="1"/>
          </p:cNvSpPr>
          <p:nvPr>
            <p:ph idx="1"/>
          </p:nvPr>
        </p:nvSpPr>
        <p:spPr/>
        <p:txBody>
          <a:bodyPr/>
          <a:lstStyle/>
          <a:p>
            <a:r>
              <a:rPr lang="en-US" dirty="0"/>
              <a:t>Palo Alto College offers Introduction to Macroeconomics only</a:t>
            </a:r>
          </a:p>
          <a:p>
            <a:r>
              <a:rPr lang="en-US" dirty="0"/>
              <a:t>Catchment area includes Bexar and surrounding counties</a:t>
            </a:r>
          </a:p>
          <a:p>
            <a:r>
              <a:rPr lang="en-US" dirty="0"/>
              <a:t>Historically Hispanic-serving institution</a:t>
            </a:r>
          </a:p>
          <a:p>
            <a:r>
              <a:rPr lang="en-US" dirty="0"/>
              <a:t>High number of female, first in college and rural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Dual Credit/Dual Enrollment</a:t>
            </a:r>
          </a:p>
        </p:txBody>
      </p:sp>
      <p:sp>
        <p:nvSpPr>
          <p:cNvPr id="3" name="Content Placeholder 2"/>
          <p:cNvSpPr>
            <a:spLocks noGrp="1"/>
          </p:cNvSpPr>
          <p:nvPr>
            <p:ph idx="1"/>
          </p:nvPr>
        </p:nvSpPr>
        <p:spPr/>
        <p:txBody>
          <a:bodyPr/>
          <a:lstStyle/>
          <a:p>
            <a:r>
              <a:rPr lang="en-US" dirty="0"/>
              <a:t>Few declared as economics majors</a:t>
            </a:r>
          </a:p>
          <a:p>
            <a:r>
              <a:rPr lang="en-US" dirty="0"/>
              <a:t>No linkages between discipline in employment opportunities</a:t>
            </a:r>
          </a:p>
          <a:p>
            <a:r>
              <a:rPr lang="en-US" dirty="0"/>
              <a:t>Real-world applications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Personal Financial Analysis</a:t>
            </a:r>
          </a:p>
        </p:txBody>
      </p:sp>
      <p:sp>
        <p:nvSpPr>
          <p:cNvPr id="3" name="Content Placeholder 2"/>
          <p:cNvSpPr>
            <a:spLocks noGrp="1"/>
          </p:cNvSpPr>
          <p:nvPr>
            <p:ph idx="1"/>
          </p:nvPr>
        </p:nvSpPr>
        <p:spPr/>
        <p:txBody>
          <a:bodyPr/>
          <a:lstStyle/>
          <a:p>
            <a:r>
              <a:rPr lang="en-US" dirty="0"/>
              <a:t>Relevance to present economic climate</a:t>
            </a:r>
          </a:p>
          <a:p>
            <a:r>
              <a:rPr lang="en-US" dirty="0"/>
              <a:t>Personal Financial Analysis</a:t>
            </a:r>
          </a:p>
          <a:p>
            <a:pPr lvl="1"/>
            <a:r>
              <a:rPr lang="en-US" dirty="0"/>
              <a:t>Collect daily data on spending and taxes</a:t>
            </a:r>
          </a:p>
          <a:p>
            <a:pPr lvl="1"/>
            <a:r>
              <a:rPr lang="en-US" dirty="0"/>
              <a:t>Record in Excel for first month</a:t>
            </a:r>
          </a:p>
          <a:p>
            <a:pPr lvl="1"/>
            <a:r>
              <a:rPr lang="en-US" dirty="0"/>
              <a:t>Agree general categories for spending</a:t>
            </a:r>
          </a:p>
          <a:p>
            <a:pPr lvl="1"/>
            <a:r>
              <a:rPr lang="en-US" dirty="0"/>
              <a:t>Collect data and sort throughout semester</a:t>
            </a:r>
          </a:p>
          <a:p>
            <a:pPr lvl="1"/>
            <a:r>
              <a:rPr lang="en-US" dirty="0"/>
              <a:t>Manipulate and present as “term” paper</a:t>
            </a:r>
          </a:p>
          <a:p>
            <a:pPr lv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Project Guidelines and Results</a:t>
            </a:r>
          </a:p>
        </p:txBody>
      </p:sp>
      <p:sp>
        <p:nvSpPr>
          <p:cNvPr id="3" name="Content Placeholder 2"/>
          <p:cNvSpPr>
            <a:spLocks noGrp="1"/>
          </p:cNvSpPr>
          <p:nvPr>
            <p:ph idx="1"/>
          </p:nvPr>
        </p:nvSpPr>
        <p:spPr/>
        <p:txBody>
          <a:bodyPr/>
          <a:lstStyle/>
          <a:p>
            <a:r>
              <a:rPr lang="en-US" dirty="0">
                <a:hlinkClick r:id="rId3"/>
              </a:rPr>
              <a:t>Link to guidelines</a:t>
            </a:r>
            <a:endParaRPr lang="en-US" dirty="0"/>
          </a:p>
          <a:p>
            <a:r>
              <a:rPr lang="en-US" dirty="0"/>
              <a:t>Link to sample report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lan" pitchFamily="2" charset="0"/>
              </a:rPr>
              <a:t>Summary, Outcomes and Future</a:t>
            </a:r>
          </a:p>
        </p:txBody>
      </p:sp>
      <p:sp>
        <p:nvSpPr>
          <p:cNvPr id="3" name="Content Placeholder 2"/>
          <p:cNvSpPr>
            <a:spLocks noGrp="1"/>
          </p:cNvSpPr>
          <p:nvPr>
            <p:ph idx="1"/>
          </p:nvPr>
        </p:nvSpPr>
        <p:spPr/>
        <p:txBody>
          <a:bodyPr/>
          <a:lstStyle/>
          <a:p>
            <a:r>
              <a:rPr lang="en-US" dirty="0"/>
              <a:t>Project-driven learning that links to skills</a:t>
            </a:r>
          </a:p>
          <a:p>
            <a:r>
              <a:rPr lang="en-US" dirty="0"/>
              <a:t>Example of how economics can be used</a:t>
            </a:r>
          </a:p>
          <a:p>
            <a:r>
              <a:rPr lang="en-US" dirty="0"/>
              <a:t>Reception by students</a:t>
            </a:r>
          </a:p>
          <a:p>
            <a:r>
              <a:rPr lang="en-US" dirty="0"/>
              <a:t>Shortcomings: Lack of continuity and opportunities with 4-year schools</a:t>
            </a:r>
          </a:p>
          <a:p>
            <a:r>
              <a:rPr lang="en-US" dirty="0"/>
              <a:t>Lack of links with business/other entities that might use economists or those trained</a:t>
            </a:r>
          </a:p>
          <a:p>
            <a:pPr>
              <a:buNone/>
            </a:pPr>
            <a:endParaRPr lang="en-US" dirty="0"/>
          </a:p>
          <a:p>
            <a:endParaRPr lang="en-US" dirty="0"/>
          </a:p>
        </p:txBody>
      </p:sp>
    </p:spTree>
  </p:cSld>
  <p:clrMapOvr>
    <a:masterClrMapping/>
  </p:clrMapOvr>
</p:sld>
</file>

<file path=ppt/theme/theme1.xml><?xml version="1.0" encoding="utf-8"?>
<a:theme xmlns:a="http://schemas.openxmlformats.org/drawingml/2006/main" name="Atlas">
  <a:themeElements>
    <a:clrScheme name="Custom 2">
      <a:dk1>
        <a:srgbClr val="1A1918"/>
      </a:dk1>
      <a:lt1>
        <a:srgbClr val="FFFFFF"/>
      </a:lt1>
      <a:dk2>
        <a:srgbClr val="54318A"/>
      </a:dk2>
      <a:lt2>
        <a:srgbClr val="FFFFFF"/>
      </a:lt2>
      <a:accent1>
        <a:srgbClr val="54318A"/>
      </a:accent1>
      <a:accent2>
        <a:srgbClr val="D21436"/>
      </a:accent2>
      <a:accent3>
        <a:srgbClr val="D21436"/>
      </a:accent3>
      <a:accent4>
        <a:srgbClr val="D21436"/>
      </a:accent4>
      <a:accent5>
        <a:srgbClr val="D21436"/>
      </a:accent5>
      <a:accent6>
        <a:srgbClr val="D21436"/>
      </a:accent6>
      <a:hlink>
        <a:srgbClr val="D21436"/>
      </a:hlink>
      <a:folHlink>
        <a:srgbClr val="94538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{83AAF6D3-373A-F645-B731-141F09B06857}tf16401369</Template>
  <TotalTime>78</TotalTime>
  <Words>955</Words>
  <Application>Microsoft Macintosh PowerPoint</Application>
  <PresentationFormat>On-screen Show (4:3)</PresentationFormat>
  <Paragraphs>93</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Elan</vt:lpstr>
      <vt:lpstr>Rockwell</vt:lpstr>
      <vt:lpstr>Wingdings</vt:lpstr>
      <vt:lpstr>Atlas</vt:lpstr>
      <vt:lpstr>Establishing a Pipeline for Future Economists:</vt:lpstr>
      <vt:lpstr>Outline</vt:lpstr>
      <vt:lpstr>Project-driven Learning</vt:lpstr>
      <vt:lpstr>Dual Enrollment/ Dual Credit</vt:lpstr>
      <vt:lpstr>Dual Credit/Dual Enrollment Students</vt:lpstr>
      <vt:lpstr>Dual Credit/Dual Enrollment</vt:lpstr>
      <vt:lpstr>Personal Financial Analysis</vt:lpstr>
      <vt:lpstr>Project Guidelines and Results</vt:lpstr>
      <vt:lpstr>Summary, Outcomes and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Pipeline for Economics</dc:title>
  <dc:creator> </dc:creator>
  <cp:lastModifiedBy>Roy Q</cp:lastModifiedBy>
  <cp:revision>14</cp:revision>
  <dcterms:created xsi:type="dcterms:W3CDTF">2009-11-19T20:57:15Z</dcterms:created>
  <dcterms:modified xsi:type="dcterms:W3CDTF">2020-10-24T05:17:55Z</dcterms:modified>
</cp:coreProperties>
</file>